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2" r:id="rId18"/>
    <p:sldId id="273" r:id="rId19"/>
    <p:sldId id="274" r:id="rId20"/>
    <p:sldId id="275" r:id="rId21"/>
    <p:sldId id="276" r:id="rId22"/>
    <p:sldId id="283" r:id="rId23"/>
    <p:sldId id="284" r:id="rId24"/>
    <p:sldId id="278" r:id="rId25"/>
    <p:sldId id="279" r:id="rId26"/>
    <p:sldId id="280" r:id="rId27"/>
    <p:sldId id="281" r:id="rId28"/>
  </p:sldIdLst>
  <p:sldSz cx="9144000" cy="5143500" type="screen16x9"/>
  <p:notesSz cx="6858000" cy="9144000"/>
  <p:embeddedFontLst>
    <p:embeddedFont>
      <p:font typeface="Montserrat" charset="0"/>
      <p:regular r:id="rId30"/>
      <p:bold r:id="rId31"/>
      <p:italic r:id="rId32"/>
      <p:boldItalic r:id="rId33"/>
    </p:embeddedFont>
    <p:embeddedFont>
      <p:font typeface="Lato"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90" d="100"/>
          <a:sy n="90" d="100"/>
        </p:scale>
        <p:origin x="-816" y="-10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ea527d1a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ea527d1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ea527d1a6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ea527d1a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bea527d1a6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bea527d1a6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bea527d1a6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bea527d1a6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bea527d1a6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bea527d1a6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bea527d1a6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bea527d1a6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bebc2e2ac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bebc2e2ac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bebc2e2ac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bebc2e2ac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bebc2e2ac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bebc2e2ac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bebc2e2ac2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bebc2e2ac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ebc2e2ac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bebc2e2ac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bec864a90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bec864a90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ec864a90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bec864a90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ec864a90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bec864a90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ebc2e2ac2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ebc2e2ac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bea527d1a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bea527d1a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ea527d1a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bea527d1a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ea527d1a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ea527d1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bea527d1a6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bea527d1a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4.xml"/><Relationship Id="rId1" Type="http://schemas.openxmlformats.org/officeDocument/2006/relationships/video" Target="file:///D:\Buzzer%20Video.MOV" TargetMode="Externa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4.xml"/><Relationship Id="rId1" Type="http://schemas.openxmlformats.org/officeDocument/2006/relationships/video" Target="file:///D:\Motor%20driver%20video.MP4" TargetMode="Externa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hyperlink" Target="https://create.arduino.cc/projecthub/ryanchan/how-to-use-the-l298n-motor-driver-b124c5" TargetMode="External"/><Relationship Id="rId3" Type="http://schemas.openxmlformats.org/officeDocument/2006/relationships/hyperlink" Target="https://publiclab.org/notes/wmacfarl/10-22-2019/how-to-set-up-and-test-an-arduino" TargetMode="External"/><Relationship Id="rId7" Type="http://schemas.openxmlformats.org/officeDocument/2006/relationships/hyperlink" Target="https://howtomechatronics.com/tutorials/arduino/arduino-dc-motor-control-tutorial-l298n-pwm-h-bridge/"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create.arduino.cc/projecthub/SURYATEJA/use-a-buzzer-module-piezo-speaker-using-arduino-uno-89df45" TargetMode="External"/><Relationship Id="rId5" Type="http://schemas.openxmlformats.org/officeDocument/2006/relationships/hyperlink" Target="https://www.makerguides.com/character-i2c-lcd-arduino-tutorial/" TargetMode="External"/><Relationship Id="rId4" Type="http://schemas.openxmlformats.org/officeDocument/2006/relationships/hyperlink" Target="https://roboindia.com/tutorials/digital-analog-ir-pair-arduino/" TargetMode="External"/><Relationship Id="rId9" Type="http://schemas.openxmlformats.org/officeDocument/2006/relationships/hyperlink" Target="https://forum.arduino.cc/index.php?topic=525769.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IOT Based Garage Door Opener</a:t>
            </a:r>
            <a:endParaRPr/>
          </a:p>
        </p:txBody>
      </p:sp>
      <p:sp>
        <p:nvSpPr>
          <p:cNvPr id="229" name="Google Shape;229;p17"/>
          <p:cNvSpPr txBox="1">
            <a:spLocks noGrp="1"/>
          </p:cNvSpPr>
          <p:nvPr>
            <p:ph type="subTitle" idx="1"/>
          </p:nvPr>
        </p:nvSpPr>
        <p:spPr>
          <a:xfrm>
            <a:off x="5083950" y="3924925"/>
            <a:ext cx="3470700" cy="76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Presented By :   Manpreet Kaur c0757604   </a:t>
            </a:r>
            <a:endParaRPr/>
          </a:p>
          <a:p>
            <a:pPr marL="0" lvl="0" indent="0" algn="l" rtl="0">
              <a:lnSpc>
                <a:spcPct val="115000"/>
              </a:lnSpc>
              <a:spcBef>
                <a:spcPts val="1600"/>
              </a:spcBef>
              <a:spcAft>
                <a:spcPts val="1600"/>
              </a:spcAft>
              <a:buNone/>
            </a:pPr>
            <a:r>
              <a:rPr lang="en-GB"/>
              <a:t>                                                                           (Group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6"/>
          <p:cNvSpPr txBox="1">
            <a:spLocks noGrp="1"/>
          </p:cNvSpPr>
          <p:nvPr>
            <p:ph type="title"/>
          </p:nvPr>
        </p:nvSpPr>
        <p:spPr>
          <a:xfrm>
            <a:off x="1297500" y="99950"/>
            <a:ext cx="7038900" cy="5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of IR Sensor by powering it up</a:t>
            </a:r>
            <a:endParaRPr/>
          </a:p>
        </p:txBody>
      </p:sp>
      <p:sp>
        <p:nvSpPr>
          <p:cNvPr id="314" name="Google Shape;314;p26"/>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15" name="Google Shape;315;p26"/>
          <p:cNvSpPr txBox="1">
            <a:spLocks noGrp="1"/>
          </p:cNvSpPr>
          <p:nvPr>
            <p:ph type="body" idx="1"/>
          </p:nvPr>
        </p:nvSpPr>
        <p:spPr>
          <a:xfrm>
            <a:off x="4237400" y="1006050"/>
            <a:ext cx="4257300" cy="37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316" name="Google Shape;316;p26"/>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17" name="Google Shape;317;p26"/>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sp>
        <p:nvSpPr>
          <p:cNvPr id="318" name="Google Shape;318;p26"/>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pic>
        <p:nvPicPr>
          <p:cNvPr id="319" name="Google Shape;319;p26"/>
          <p:cNvPicPr preferRelativeResize="0"/>
          <p:nvPr/>
        </p:nvPicPr>
        <p:blipFill>
          <a:blip r:embed="rId3">
            <a:alphaModFix/>
          </a:blip>
          <a:stretch>
            <a:fillRect/>
          </a:stretch>
        </p:blipFill>
        <p:spPr>
          <a:xfrm>
            <a:off x="74475" y="956100"/>
            <a:ext cx="4068623" cy="3984200"/>
          </a:xfrm>
          <a:prstGeom prst="rect">
            <a:avLst/>
          </a:prstGeom>
          <a:noFill/>
          <a:ln>
            <a:noFill/>
          </a:ln>
        </p:spPr>
      </p:pic>
      <p:pic>
        <p:nvPicPr>
          <p:cNvPr id="320" name="Google Shape;320;p26"/>
          <p:cNvPicPr preferRelativeResize="0"/>
          <p:nvPr/>
        </p:nvPicPr>
        <p:blipFill>
          <a:blip r:embed="rId4">
            <a:alphaModFix/>
          </a:blip>
          <a:stretch>
            <a:fillRect/>
          </a:stretch>
        </p:blipFill>
        <p:spPr>
          <a:xfrm>
            <a:off x="4237400" y="939425"/>
            <a:ext cx="4837027" cy="4017524"/>
          </a:xfrm>
          <a:prstGeom prst="rect">
            <a:avLst/>
          </a:prstGeom>
          <a:noFill/>
          <a:ln>
            <a:noFill/>
          </a:ln>
        </p:spPr>
      </p:pic>
      <p:sp>
        <p:nvSpPr>
          <p:cNvPr id="321" name="Google Shape;321;p26"/>
          <p:cNvSpPr/>
          <p:nvPr/>
        </p:nvSpPr>
        <p:spPr>
          <a:xfrm>
            <a:off x="328075" y="2226675"/>
            <a:ext cx="369900" cy="1947600"/>
          </a:xfrm>
          <a:prstGeom prst="bentArrow">
            <a:avLst>
              <a:gd name="adj1" fmla="val 25000"/>
              <a:gd name="adj2" fmla="val 25000"/>
              <a:gd name="adj3" fmla="val 25000"/>
              <a:gd name="adj4" fmla="val 4375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txBox="1"/>
          <p:nvPr/>
        </p:nvSpPr>
        <p:spPr>
          <a:xfrm>
            <a:off x="376925" y="3825125"/>
            <a:ext cx="1319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0000FF"/>
                </a:solidFill>
                <a:latin typeface="Lato"/>
                <a:ea typeface="Lato"/>
                <a:cs typeface="Lato"/>
                <a:sym typeface="Lato"/>
              </a:rPr>
              <a:t>Signal for power on</a:t>
            </a:r>
            <a:endParaRPr b="1">
              <a:solidFill>
                <a:srgbClr val="0000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7"/>
          <p:cNvSpPr txBox="1">
            <a:spLocks noGrp="1"/>
          </p:cNvSpPr>
          <p:nvPr>
            <p:ph type="title"/>
          </p:nvPr>
        </p:nvSpPr>
        <p:spPr>
          <a:xfrm>
            <a:off x="1297500" y="133250"/>
            <a:ext cx="7038900" cy="5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an obstacle detection with IR Sensor </a:t>
            </a:r>
            <a:endParaRPr/>
          </a:p>
        </p:txBody>
      </p:sp>
      <p:sp>
        <p:nvSpPr>
          <p:cNvPr id="328" name="Google Shape;328;p27"/>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29" name="Google Shape;329;p27"/>
          <p:cNvSpPr txBox="1">
            <a:spLocks noGrp="1"/>
          </p:cNvSpPr>
          <p:nvPr>
            <p:ph type="body" idx="1"/>
          </p:nvPr>
        </p:nvSpPr>
        <p:spPr>
          <a:xfrm>
            <a:off x="4237400" y="1006050"/>
            <a:ext cx="4257300" cy="37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330" name="Google Shape;330;p27"/>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31" name="Google Shape;331;p27"/>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sp>
        <p:nvSpPr>
          <p:cNvPr id="332" name="Google Shape;332;p27"/>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pic>
        <p:nvPicPr>
          <p:cNvPr id="333" name="Google Shape;333;p27"/>
          <p:cNvPicPr preferRelativeResize="0"/>
          <p:nvPr/>
        </p:nvPicPr>
        <p:blipFill>
          <a:blip r:embed="rId3">
            <a:alphaModFix/>
          </a:blip>
          <a:stretch>
            <a:fillRect/>
          </a:stretch>
        </p:blipFill>
        <p:spPr>
          <a:xfrm>
            <a:off x="150300" y="912775"/>
            <a:ext cx="3654026" cy="4230724"/>
          </a:xfrm>
          <a:prstGeom prst="rect">
            <a:avLst/>
          </a:prstGeom>
          <a:noFill/>
          <a:ln>
            <a:noFill/>
          </a:ln>
        </p:spPr>
      </p:pic>
      <p:pic>
        <p:nvPicPr>
          <p:cNvPr id="334" name="Google Shape;334;p27"/>
          <p:cNvPicPr preferRelativeResize="0"/>
          <p:nvPr/>
        </p:nvPicPr>
        <p:blipFill>
          <a:blip r:embed="rId4">
            <a:alphaModFix/>
          </a:blip>
          <a:stretch>
            <a:fillRect/>
          </a:stretch>
        </p:blipFill>
        <p:spPr>
          <a:xfrm>
            <a:off x="3984225" y="869525"/>
            <a:ext cx="5050224" cy="4154050"/>
          </a:xfrm>
          <a:prstGeom prst="rect">
            <a:avLst/>
          </a:prstGeom>
          <a:noFill/>
          <a:ln>
            <a:noFill/>
          </a:ln>
        </p:spPr>
      </p:pic>
      <p:cxnSp>
        <p:nvCxnSpPr>
          <p:cNvPr id="335" name="Google Shape;335;p27"/>
          <p:cNvCxnSpPr/>
          <p:nvPr/>
        </p:nvCxnSpPr>
        <p:spPr>
          <a:xfrm rot="10800000">
            <a:off x="1297500" y="2107575"/>
            <a:ext cx="537600" cy="1465800"/>
          </a:xfrm>
          <a:prstGeom prst="straightConnector1">
            <a:avLst/>
          </a:prstGeom>
          <a:noFill/>
          <a:ln w="76200" cap="flat" cmpd="sng">
            <a:solidFill>
              <a:srgbClr val="FF0000"/>
            </a:solidFill>
            <a:prstDash val="solid"/>
            <a:round/>
            <a:headEnd type="none" w="med" len="med"/>
            <a:tailEnd type="triangle" w="med" len="med"/>
          </a:ln>
        </p:spPr>
      </p:cxnSp>
      <p:sp>
        <p:nvSpPr>
          <p:cNvPr id="336" name="Google Shape;336;p27"/>
          <p:cNvSpPr txBox="1"/>
          <p:nvPr/>
        </p:nvSpPr>
        <p:spPr>
          <a:xfrm>
            <a:off x="1982375" y="3120125"/>
            <a:ext cx="1821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000"/>
                </a:solidFill>
                <a:latin typeface="Lato"/>
                <a:ea typeface="Lato"/>
                <a:cs typeface="Lato"/>
                <a:sym typeface="Lato"/>
              </a:rPr>
              <a:t>Led glow up in presence of obstcale</a:t>
            </a:r>
            <a:endParaRPr b="1">
              <a:solidFill>
                <a:srgbClr val="FF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LCD Display</a:t>
            </a:r>
            <a:endParaRPr/>
          </a:p>
        </p:txBody>
      </p:sp>
      <p:sp>
        <p:nvSpPr>
          <p:cNvPr id="342" name="Google Shape;342;p28"/>
          <p:cNvSpPr txBox="1">
            <a:spLocks noGrp="1"/>
          </p:cNvSpPr>
          <p:nvPr>
            <p:ph type="body" idx="1"/>
          </p:nvPr>
        </p:nvSpPr>
        <p:spPr>
          <a:xfrm>
            <a:off x="2405175" y="837625"/>
            <a:ext cx="6309600" cy="3193200"/>
          </a:xfrm>
          <a:prstGeom prst="rect">
            <a:avLst/>
          </a:prstGeom>
          <a:ln>
            <a:noFill/>
          </a:ln>
        </p:spPr>
        <p:txBody>
          <a:bodyPr spcFirstLastPara="1" wrap="square" lIns="91425" tIns="91425" rIns="91425" bIns="91425" anchor="t" anchorCtr="0">
            <a:noAutofit/>
          </a:bodyPr>
          <a:lstStyle/>
          <a:p>
            <a:pPr marL="45720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In our Capstone project we are using LCD to display messages for user. We are using 20*4 LCD display. It is very important to test display before we implement it in our final project. For this we checked the clear visual of characters displayed on the screen. We checked special characters on the display as well. Interfacing of Arduino with LCD was done to conduct the testing.</a:t>
            </a:r>
            <a:endParaRPr sz="1400">
              <a:solidFill>
                <a:srgbClr val="FFFFFF"/>
              </a:solidFill>
            </a:endParaRPr>
          </a:p>
          <a:p>
            <a:pPr marL="0" lvl="0" indent="0" algn="l" rtl="0">
              <a:spcBef>
                <a:spcPts val="1200"/>
              </a:spcBef>
              <a:spcAft>
                <a:spcPts val="1600"/>
              </a:spcAft>
              <a:buNone/>
            </a:pPr>
            <a:endParaRPr sz="1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Connections of LCD Display with Arduino for testing</a:t>
            </a:r>
            <a:endParaRPr/>
          </a:p>
        </p:txBody>
      </p:sp>
      <p:sp>
        <p:nvSpPr>
          <p:cNvPr id="348" name="Google Shape;348;p29"/>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49" name="Google Shape;349;p29"/>
          <p:cNvSpPr txBox="1">
            <a:spLocks noGrp="1"/>
          </p:cNvSpPr>
          <p:nvPr>
            <p:ph type="body" idx="1"/>
          </p:nvPr>
        </p:nvSpPr>
        <p:spPr>
          <a:xfrm>
            <a:off x="1102875" y="1256425"/>
            <a:ext cx="7391700" cy="3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a:p>
          <a:p>
            <a:pPr marL="0" lvl="0" indent="457200" algn="l" rtl="0">
              <a:spcBef>
                <a:spcPts val="1600"/>
              </a:spcBef>
              <a:spcAft>
                <a:spcPts val="0"/>
              </a:spcAft>
              <a:buNone/>
            </a:pPr>
            <a:r>
              <a:rPr lang="en-GB" sz="1700" b="1" u="sng" dirty="0"/>
              <a:t>LCD Display </a:t>
            </a:r>
            <a:r>
              <a:rPr lang="en-GB" sz="1700" dirty="0"/>
              <a:t>				</a:t>
            </a:r>
            <a:r>
              <a:rPr lang="en-GB" sz="1700" b="1" u="sng" dirty="0" smtClean="0"/>
              <a:t>Arduino</a:t>
            </a:r>
            <a:endParaRPr sz="1700" b="1" u="sng"/>
          </a:p>
          <a:p>
            <a:pPr marL="0" lvl="0" indent="457200" algn="l" rtl="0">
              <a:spcBef>
                <a:spcPts val="1600"/>
              </a:spcBef>
              <a:spcAft>
                <a:spcPts val="0"/>
              </a:spcAft>
              <a:buNone/>
            </a:pPr>
            <a:r>
              <a:rPr lang="en-GB" sz="1700" dirty="0"/>
              <a:t>Ground 				</a:t>
            </a:r>
            <a:r>
              <a:rPr lang="en-GB" sz="1700" dirty="0" err="1" smtClean="0"/>
              <a:t>Ground</a:t>
            </a:r>
            <a:endParaRPr sz="1700"/>
          </a:p>
          <a:p>
            <a:pPr marL="0" lvl="0" indent="457200" algn="l" rtl="0">
              <a:spcBef>
                <a:spcPts val="1600"/>
              </a:spcBef>
              <a:spcAft>
                <a:spcPts val="0"/>
              </a:spcAft>
              <a:buNone/>
            </a:pPr>
            <a:r>
              <a:rPr lang="en-GB" sz="1700" dirty="0"/>
              <a:t>VCC					</a:t>
            </a:r>
            <a:r>
              <a:rPr lang="en-GB" sz="1700" dirty="0" smtClean="0"/>
              <a:t>5V</a:t>
            </a:r>
            <a:endParaRPr sz="1700"/>
          </a:p>
          <a:p>
            <a:pPr marL="0" lvl="0" indent="457200" algn="l" rtl="0">
              <a:spcBef>
                <a:spcPts val="1600"/>
              </a:spcBef>
              <a:spcAft>
                <a:spcPts val="0"/>
              </a:spcAft>
              <a:buNone/>
            </a:pPr>
            <a:r>
              <a:rPr lang="en-GB" sz="1700" dirty="0"/>
              <a:t>SDA					</a:t>
            </a:r>
            <a:r>
              <a:rPr lang="en-GB" sz="1700" dirty="0" smtClean="0"/>
              <a:t>A4</a:t>
            </a:r>
            <a:endParaRPr sz="1700"/>
          </a:p>
          <a:p>
            <a:pPr marL="0" lvl="0" indent="457200" algn="l" rtl="0">
              <a:spcBef>
                <a:spcPts val="1600"/>
              </a:spcBef>
              <a:spcAft>
                <a:spcPts val="0"/>
              </a:spcAft>
              <a:buNone/>
            </a:pPr>
            <a:r>
              <a:rPr lang="en-GB" sz="1700" dirty="0"/>
              <a:t>SCL					</a:t>
            </a:r>
            <a:r>
              <a:rPr lang="en-GB" sz="1700" dirty="0" smtClean="0"/>
              <a:t>A5</a:t>
            </a:r>
            <a:endParaRPr sz="1700"/>
          </a:p>
          <a:p>
            <a:pPr marL="0" lvl="0" indent="0" algn="l" rtl="0">
              <a:spcBef>
                <a:spcPts val="1600"/>
              </a:spcBef>
              <a:spcAft>
                <a:spcPts val="0"/>
              </a:spcAft>
              <a:buNone/>
            </a:pPr>
            <a:endParaRPr sz="1700"/>
          </a:p>
          <a:p>
            <a:pPr marL="0" lvl="0" indent="0" algn="l" rtl="0">
              <a:spcBef>
                <a:spcPts val="1600"/>
              </a:spcBef>
              <a:spcAft>
                <a:spcPts val="1600"/>
              </a:spcAft>
              <a:buNone/>
            </a:pPr>
            <a:endParaRPr>
              <a:solidFill>
                <a:srgbClr val="FFFFFF"/>
              </a:solidFill>
            </a:endParaRPr>
          </a:p>
        </p:txBody>
      </p:sp>
      <p:cxnSp>
        <p:nvCxnSpPr>
          <p:cNvPr id="350" name="Google Shape;350;p29"/>
          <p:cNvCxnSpPr/>
          <p:nvPr/>
        </p:nvCxnSpPr>
        <p:spPr>
          <a:xfrm rot="10800000" flipH="1">
            <a:off x="2559375" y="2477850"/>
            <a:ext cx="2661900" cy="4800"/>
          </a:xfrm>
          <a:prstGeom prst="straightConnector1">
            <a:avLst/>
          </a:prstGeom>
          <a:noFill/>
          <a:ln w="9525" cap="flat" cmpd="sng">
            <a:solidFill>
              <a:schemeClr val="dk2"/>
            </a:solidFill>
            <a:prstDash val="solid"/>
            <a:round/>
            <a:headEnd type="none" w="med" len="med"/>
            <a:tailEnd type="triangle" w="med" len="med"/>
          </a:ln>
        </p:spPr>
      </p:cxnSp>
      <p:cxnSp>
        <p:nvCxnSpPr>
          <p:cNvPr id="351" name="Google Shape;351;p29"/>
          <p:cNvCxnSpPr/>
          <p:nvPr/>
        </p:nvCxnSpPr>
        <p:spPr>
          <a:xfrm rot="10800000" flipH="1">
            <a:off x="2495425" y="2966575"/>
            <a:ext cx="2697900" cy="24900"/>
          </a:xfrm>
          <a:prstGeom prst="straightConnector1">
            <a:avLst/>
          </a:prstGeom>
          <a:noFill/>
          <a:ln w="9525" cap="flat" cmpd="sng">
            <a:solidFill>
              <a:schemeClr val="dk2"/>
            </a:solidFill>
            <a:prstDash val="solid"/>
            <a:round/>
            <a:headEnd type="none" w="med" len="med"/>
            <a:tailEnd type="triangle" w="med" len="med"/>
          </a:ln>
        </p:spPr>
      </p:cxnSp>
      <p:cxnSp>
        <p:nvCxnSpPr>
          <p:cNvPr id="352" name="Google Shape;352;p29"/>
          <p:cNvCxnSpPr/>
          <p:nvPr/>
        </p:nvCxnSpPr>
        <p:spPr>
          <a:xfrm rot="10800000" flipH="1">
            <a:off x="2445400" y="3475400"/>
            <a:ext cx="2697900" cy="24900"/>
          </a:xfrm>
          <a:prstGeom prst="straightConnector1">
            <a:avLst/>
          </a:prstGeom>
          <a:noFill/>
          <a:ln w="9525" cap="flat" cmpd="sng">
            <a:solidFill>
              <a:schemeClr val="dk2"/>
            </a:solidFill>
            <a:prstDash val="solid"/>
            <a:round/>
            <a:headEnd type="none" w="med" len="med"/>
            <a:tailEnd type="triangle" w="med" len="med"/>
          </a:ln>
        </p:spPr>
      </p:cxnSp>
      <p:cxnSp>
        <p:nvCxnSpPr>
          <p:cNvPr id="353" name="Google Shape;353;p29"/>
          <p:cNvCxnSpPr/>
          <p:nvPr/>
        </p:nvCxnSpPr>
        <p:spPr>
          <a:xfrm rot="10800000" flipH="1">
            <a:off x="2445400" y="3984225"/>
            <a:ext cx="2697900" cy="24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0"/>
          <p:cNvSpPr txBox="1">
            <a:spLocks noGrp="1"/>
          </p:cNvSpPr>
          <p:nvPr>
            <p:ph type="title"/>
          </p:nvPr>
        </p:nvSpPr>
        <p:spPr>
          <a:xfrm>
            <a:off x="1297500" y="133250"/>
            <a:ext cx="70389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of LCD Display with Arduino</a:t>
            </a:r>
            <a:endParaRPr/>
          </a:p>
        </p:txBody>
      </p:sp>
      <p:sp>
        <p:nvSpPr>
          <p:cNvPr id="359" name="Google Shape;359;p3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60" name="Google Shape;360;p30"/>
          <p:cNvSpPr txBox="1">
            <a:spLocks noGrp="1"/>
          </p:cNvSpPr>
          <p:nvPr>
            <p:ph type="body" idx="1"/>
          </p:nvPr>
        </p:nvSpPr>
        <p:spPr>
          <a:xfrm>
            <a:off x="5076875" y="1006050"/>
            <a:ext cx="3417900" cy="372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sp>
        <p:nvSpPr>
          <p:cNvPr id="361" name="Google Shape;361;p3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62" name="Google Shape;362;p30"/>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sp>
        <p:nvSpPr>
          <p:cNvPr id="363" name="Google Shape;363;p3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t>
            </a:r>
            <a:endParaRPr>
              <a:solidFill>
                <a:srgbClr val="FFFFFF"/>
              </a:solidFill>
            </a:endParaRPr>
          </a:p>
        </p:txBody>
      </p:sp>
      <p:pic>
        <p:nvPicPr>
          <p:cNvPr id="364" name="Google Shape;364;p30"/>
          <p:cNvPicPr preferRelativeResize="0"/>
          <p:nvPr/>
        </p:nvPicPr>
        <p:blipFill>
          <a:blip r:embed="rId3">
            <a:alphaModFix/>
          </a:blip>
          <a:stretch>
            <a:fillRect/>
          </a:stretch>
        </p:blipFill>
        <p:spPr>
          <a:xfrm>
            <a:off x="86625" y="822750"/>
            <a:ext cx="3970875" cy="4100874"/>
          </a:xfrm>
          <a:prstGeom prst="rect">
            <a:avLst/>
          </a:prstGeom>
          <a:noFill/>
          <a:ln>
            <a:noFill/>
          </a:ln>
        </p:spPr>
      </p:pic>
      <p:pic>
        <p:nvPicPr>
          <p:cNvPr id="365" name="Google Shape;365;p30"/>
          <p:cNvPicPr preferRelativeResize="0"/>
          <p:nvPr/>
        </p:nvPicPr>
        <p:blipFill>
          <a:blip r:embed="rId4">
            <a:alphaModFix/>
          </a:blip>
          <a:stretch>
            <a:fillRect/>
          </a:stretch>
        </p:blipFill>
        <p:spPr>
          <a:xfrm>
            <a:off x="4130800" y="787800"/>
            <a:ext cx="4870325" cy="4170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Buzzer </a:t>
            </a:r>
            <a:endParaRPr/>
          </a:p>
        </p:txBody>
      </p:sp>
      <p:sp>
        <p:nvSpPr>
          <p:cNvPr id="371" name="Google Shape;371;p31"/>
          <p:cNvSpPr txBox="1">
            <a:spLocks noGrp="1"/>
          </p:cNvSpPr>
          <p:nvPr>
            <p:ph type="body" idx="1"/>
          </p:nvPr>
        </p:nvSpPr>
        <p:spPr>
          <a:xfrm>
            <a:off x="2405175" y="719550"/>
            <a:ext cx="6309600" cy="3311400"/>
          </a:xfrm>
          <a:prstGeom prst="rect">
            <a:avLst/>
          </a:prstGeom>
          <a:ln>
            <a:noFill/>
          </a:ln>
        </p:spPr>
        <p:txBody>
          <a:bodyPr spcFirstLastPara="1" wrap="square" lIns="91425" tIns="91425" rIns="91425" bIns="91425" anchor="t" anchorCtr="0">
            <a:noAutofit/>
          </a:bodyPr>
          <a:lstStyle/>
          <a:p>
            <a:pPr marL="457200" lvl="0" indent="0" algn="l" rtl="0">
              <a:spcBef>
                <a:spcPts val="1200"/>
              </a:spcBef>
              <a:spcAft>
                <a:spcPts val="0"/>
              </a:spcAft>
              <a:buNone/>
            </a:pPr>
            <a:endParaRPr sz="1400">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Buzzer ia a device which will produce signalling noise to alert user whenever the door remains open for long time. Also, whenever there is an obstacle in between the door while closing. We are using CLT1036 buzzer which requires 4-8 v DC supply to operate. We connected our buzzer directly to Arduino and tested its performance.</a:t>
            </a:r>
            <a:endParaRPr sz="1400">
              <a:solidFill>
                <a:srgbClr val="FFFFFF"/>
              </a:solidFill>
            </a:endParaRPr>
          </a:p>
          <a:p>
            <a:pPr marL="0" lvl="0" indent="0" algn="l" rtl="0">
              <a:spcBef>
                <a:spcPts val="1600"/>
              </a:spcBef>
              <a:spcAft>
                <a:spcPts val="1600"/>
              </a:spcAft>
              <a:buNone/>
            </a:pPr>
            <a:endParaRPr sz="1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Connections of Buzzer with Arduino for testing</a:t>
            </a:r>
            <a:endParaRPr/>
          </a:p>
        </p:txBody>
      </p:sp>
      <p:sp>
        <p:nvSpPr>
          <p:cNvPr id="377" name="Google Shape;377;p32"/>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78" name="Google Shape;378;p32"/>
          <p:cNvSpPr txBox="1">
            <a:spLocks noGrp="1"/>
          </p:cNvSpPr>
          <p:nvPr>
            <p:ph type="body" idx="1"/>
          </p:nvPr>
        </p:nvSpPr>
        <p:spPr>
          <a:xfrm>
            <a:off x="1102875" y="1256425"/>
            <a:ext cx="7391700" cy="3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a:p>
          <a:p>
            <a:pPr marL="0" lvl="0" indent="457200" algn="l" rtl="0">
              <a:spcBef>
                <a:spcPts val="1600"/>
              </a:spcBef>
              <a:spcAft>
                <a:spcPts val="0"/>
              </a:spcAft>
              <a:buNone/>
            </a:pPr>
            <a:r>
              <a:rPr lang="en-GB" sz="1700" b="1" u="sng" dirty="0"/>
              <a:t>Buzzer	</a:t>
            </a:r>
            <a:r>
              <a:rPr lang="en-GB" sz="1700" dirty="0"/>
              <a:t> 			</a:t>
            </a:r>
            <a:r>
              <a:rPr lang="en-GB" sz="1700" b="1" u="sng" dirty="0" smtClean="0"/>
              <a:t>Arduino</a:t>
            </a:r>
            <a:endParaRPr sz="1700" b="1" u="sng"/>
          </a:p>
          <a:p>
            <a:pPr marL="0" lvl="0" indent="457200" algn="l" rtl="0">
              <a:spcBef>
                <a:spcPts val="1600"/>
              </a:spcBef>
              <a:spcAft>
                <a:spcPts val="0"/>
              </a:spcAft>
              <a:buNone/>
            </a:pPr>
            <a:r>
              <a:rPr lang="en-GB" sz="1700" dirty="0"/>
              <a:t>Ground 				</a:t>
            </a:r>
            <a:r>
              <a:rPr lang="en-GB" sz="1700" dirty="0" err="1" smtClean="0"/>
              <a:t>Ground</a:t>
            </a:r>
            <a:endParaRPr sz="1700"/>
          </a:p>
          <a:p>
            <a:pPr marL="0" lvl="0" indent="457200" algn="l" rtl="0">
              <a:spcBef>
                <a:spcPts val="1600"/>
              </a:spcBef>
              <a:spcAft>
                <a:spcPts val="0"/>
              </a:spcAft>
              <a:buNone/>
            </a:pPr>
            <a:r>
              <a:rPr lang="en-GB" sz="1700" dirty="0"/>
              <a:t>VCC					</a:t>
            </a:r>
            <a:r>
              <a:rPr lang="en-GB" sz="1700" dirty="0" smtClean="0"/>
              <a:t>Pin 11</a:t>
            </a:r>
            <a:endParaRPr sz="1700"/>
          </a:p>
          <a:p>
            <a:pPr marL="0" lvl="0" indent="457200" algn="l" rtl="0">
              <a:spcBef>
                <a:spcPts val="1600"/>
              </a:spcBef>
              <a:spcAft>
                <a:spcPts val="0"/>
              </a:spcAft>
              <a:buNone/>
            </a:pPr>
            <a:r>
              <a:rPr lang="en-GB" sz="1700" dirty="0"/>
              <a:t>								</a:t>
            </a:r>
            <a:endParaRPr sz="1700"/>
          </a:p>
          <a:p>
            <a:pPr marL="0" lvl="0" indent="457200" algn="l" rtl="0">
              <a:spcBef>
                <a:spcPts val="1600"/>
              </a:spcBef>
              <a:spcAft>
                <a:spcPts val="0"/>
              </a:spcAft>
              <a:buNone/>
            </a:pPr>
            <a:endParaRPr sz="1700"/>
          </a:p>
          <a:p>
            <a:pPr marL="0" lvl="0" indent="0" algn="l" rtl="0">
              <a:spcBef>
                <a:spcPts val="1600"/>
              </a:spcBef>
              <a:spcAft>
                <a:spcPts val="0"/>
              </a:spcAft>
              <a:buNone/>
            </a:pPr>
            <a:endParaRPr sz="1700"/>
          </a:p>
          <a:p>
            <a:pPr marL="0" lvl="0" indent="0" algn="l" rtl="0">
              <a:spcBef>
                <a:spcPts val="1600"/>
              </a:spcBef>
              <a:spcAft>
                <a:spcPts val="1600"/>
              </a:spcAft>
              <a:buNone/>
            </a:pPr>
            <a:endParaRPr>
              <a:solidFill>
                <a:srgbClr val="FFFFFF"/>
              </a:solidFill>
            </a:endParaRPr>
          </a:p>
        </p:txBody>
      </p:sp>
      <p:cxnSp>
        <p:nvCxnSpPr>
          <p:cNvPr id="379" name="Google Shape;379;p32"/>
          <p:cNvCxnSpPr/>
          <p:nvPr/>
        </p:nvCxnSpPr>
        <p:spPr>
          <a:xfrm rot="10800000" flipH="1">
            <a:off x="2559375" y="2477850"/>
            <a:ext cx="2661900" cy="4800"/>
          </a:xfrm>
          <a:prstGeom prst="straightConnector1">
            <a:avLst/>
          </a:prstGeom>
          <a:noFill/>
          <a:ln w="9525" cap="flat" cmpd="sng">
            <a:solidFill>
              <a:schemeClr val="dk2"/>
            </a:solidFill>
            <a:prstDash val="solid"/>
            <a:round/>
            <a:headEnd type="none" w="med" len="med"/>
            <a:tailEnd type="triangle" w="med" len="med"/>
          </a:ln>
        </p:spPr>
      </p:cxnSp>
      <p:cxnSp>
        <p:nvCxnSpPr>
          <p:cNvPr id="380" name="Google Shape;380;p32"/>
          <p:cNvCxnSpPr/>
          <p:nvPr/>
        </p:nvCxnSpPr>
        <p:spPr>
          <a:xfrm rot="10800000" flipH="1">
            <a:off x="2495425" y="2966575"/>
            <a:ext cx="2697900" cy="24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https://lh3.googleusercontent.com/Rw_63hfnu0inxvxCX7L6ugA2nY5IJFUnCbcSWy5ENXmSALtuw6Jgz_TpEw594XPQ2RiHVNskb9hqxA2slUON-gx7BIyhMwKYx-9fAzjoO-QO0QeDBfuC0sMy0fB6tvXJiGyBnNGrQoM"/>
          <p:cNvPicPr>
            <a:picLocks noChangeAspect="1" noChangeArrowheads="1"/>
          </p:cNvPicPr>
          <p:nvPr/>
        </p:nvPicPr>
        <p:blipFill>
          <a:blip r:embed="rId3"/>
          <a:srcRect/>
          <a:stretch>
            <a:fillRect/>
          </a:stretch>
        </p:blipFill>
        <p:spPr bwMode="auto">
          <a:xfrm>
            <a:off x="155594" y="-7086600"/>
            <a:ext cx="3660460" cy="4572000"/>
          </a:xfrm>
          <a:prstGeom prst="rect">
            <a:avLst/>
          </a:prstGeom>
          <a:noFill/>
        </p:spPr>
      </p:pic>
      <p:pic>
        <p:nvPicPr>
          <p:cNvPr id="5" name="Picture 4" descr="Buzzer.png"/>
          <p:cNvPicPr>
            <a:picLocks noChangeAspect="1"/>
          </p:cNvPicPr>
          <p:nvPr/>
        </p:nvPicPr>
        <p:blipFill>
          <a:blip r:embed="rId4"/>
          <a:stretch>
            <a:fillRect/>
          </a:stretch>
        </p:blipFill>
        <p:spPr>
          <a:xfrm>
            <a:off x="3402417" y="0"/>
            <a:ext cx="5613991" cy="4962747"/>
          </a:xfrm>
          <a:prstGeom prst="rect">
            <a:avLst/>
          </a:prstGeom>
        </p:spPr>
      </p:pic>
      <p:pic>
        <p:nvPicPr>
          <p:cNvPr id="6" name="Buzzer Video.MOV">
            <a:hlinkClick r:id="" action="ppaction://media"/>
          </p:cNvPr>
          <p:cNvPicPr>
            <a:picLocks noRot="1" noChangeAspect="1"/>
          </p:cNvPicPr>
          <p:nvPr>
            <a:videoFile r:link="rId1"/>
          </p:nvPr>
        </p:nvPicPr>
        <p:blipFill>
          <a:blip r:embed="rId5"/>
          <a:stretch>
            <a:fillRect/>
          </a:stretch>
        </p:blipFill>
        <p:spPr>
          <a:xfrm>
            <a:off x="272903" y="248536"/>
            <a:ext cx="3048000" cy="2286000"/>
          </a:xfrm>
          <a:prstGeom prst="rect">
            <a:avLst/>
          </a:prstGeom>
        </p:spPr>
      </p:pic>
      <p:pic>
        <p:nvPicPr>
          <p:cNvPr id="7" name="Picture 6" descr="buzzer hardware pic.jpg"/>
          <p:cNvPicPr>
            <a:picLocks noChangeAspect="1"/>
          </p:cNvPicPr>
          <p:nvPr/>
        </p:nvPicPr>
        <p:blipFill>
          <a:blip r:embed="rId6"/>
          <a:stretch>
            <a:fillRect/>
          </a:stretch>
        </p:blipFill>
        <p:spPr>
          <a:xfrm>
            <a:off x="318977" y="2626242"/>
            <a:ext cx="2977116" cy="237903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L298N Motor Driver and DC motor</a:t>
            </a:r>
            <a:endParaRPr/>
          </a:p>
        </p:txBody>
      </p:sp>
      <p:sp>
        <p:nvSpPr>
          <p:cNvPr id="396" name="Google Shape;396;p34"/>
          <p:cNvSpPr txBox="1">
            <a:spLocks noGrp="1"/>
          </p:cNvSpPr>
          <p:nvPr>
            <p:ph type="body" idx="1"/>
          </p:nvPr>
        </p:nvSpPr>
        <p:spPr>
          <a:xfrm>
            <a:off x="2405175" y="874825"/>
            <a:ext cx="6309600" cy="3156000"/>
          </a:xfrm>
          <a:prstGeom prst="rect">
            <a:avLst/>
          </a:prstGeom>
          <a:ln>
            <a:noFill/>
          </a:ln>
        </p:spPr>
        <p:txBody>
          <a:bodyPr spcFirstLastPara="1" wrap="square" lIns="91425" tIns="91425" rIns="91425" bIns="91425" anchor="t" anchorCtr="0">
            <a:noAutofit/>
          </a:bodyPr>
          <a:lstStyle/>
          <a:p>
            <a:pPr marL="45720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The L298N is a dual H- Bridge motor driver which allows speed and direction control of two dc motors at the same time. The module can drive the DC motor that have voltages between 5 and 35V, with a peak current up to 2A. In our project we will use only one port for Dc motor.</a:t>
            </a:r>
            <a:endParaRPr sz="1400">
              <a:solidFill>
                <a:srgbClr val="FFFFFF"/>
              </a:solidFill>
              <a:latin typeface="Times New Roman"/>
              <a:ea typeface="Times New Roman"/>
              <a:cs typeface="Times New Roman"/>
              <a:sym typeface="Times New Roman"/>
            </a:endParaRPr>
          </a:p>
          <a:p>
            <a:pPr marL="45720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DC motor is rotary mechanism that will convert the direct current to a mechanical movement, in our case it will open and close the garage door.</a:t>
            </a:r>
            <a:endParaRPr sz="1400">
              <a:solidFill>
                <a:srgbClr val="FFFFFF"/>
              </a:solidFill>
              <a:latin typeface="Times New Roman"/>
              <a:ea typeface="Times New Roman"/>
              <a:cs typeface="Times New Roman"/>
              <a:sym typeface="Times New Roman"/>
            </a:endParaRPr>
          </a:p>
          <a:p>
            <a:pPr marL="457200" lvl="0" indent="0" algn="l" rtl="0">
              <a:spcBef>
                <a:spcPts val="1200"/>
              </a:spcBef>
              <a:spcAft>
                <a:spcPts val="0"/>
              </a:spcAft>
              <a:buNone/>
            </a:pPr>
            <a:endParaRPr sz="1400">
              <a:solidFill>
                <a:srgbClr val="FFFFFF"/>
              </a:solidFill>
              <a:latin typeface="Times New Roman"/>
              <a:ea typeface="Times New Roman"/>
              <a:cs typeface="Times New Roman"/>
              <a:sym typeface="Times New Roman"/>
            </a:endParaRPr>
          </a:p>
          <a:p>
            <a:pPr marL="0" lvl="0" indent="0" algn="l" rtl="0">
              <a:spcBef>
                <a:spcPts val="1200"/>
              </a:spcBef>
              <a:spcAft>
                <a:spcPts val="1600"/>
              </a:spcAft>
              <a:buNone/>
            </a:pPr>
            <a:endParaRPr sz="1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Pin Diagram of L298N</a:t>
            </a:r>
            <a:endParaRPr/>
          </a:p>
        </p:txBody>
      </p:sp>
      <p:sp>
        <p:nvSpPr>
          <p:cNvPr id="402" name="Google Shape;402;p35"/>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03" name="Google Shape;403;p35"/>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04" name="Google Shape;404;p35"/>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405" name="Google Shape;405;p35"/>
          <p:cNvPicPr preferRelativeResize="0"/>
          <p:nvPr/>
        </p:nvPicPr>
        <p:blipFill>
          <a:blip r:embed="rId3">
            <a:alphaModFix/>
          </a:blip>
          <a:stretch>
            <a:fillRect/>
          </a:stretch>
        </p:blipFill>
        <p:spPr>
          <a:xfrm>
            <a:off x="1544900" y="1073350"/>
            <a:ext cx="5794975" cy="389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FFFFFF"/>
                </a:solidFill>
                <a:latin typeface="Times New Roman"/>
                <a:ea typeface="Times New Roman"/>
                <a:cs typeface="Times New Roman"/>
                <a:sym typeface="Times New Roman"/>
              </a:rPr>
              <a:t>Content</a:t>
            </a:r>
            <a:endParaRPr sz="2600">
              <a:solidFill>
                <a:srgbClr val="FFFFFF"/>
              </a:solidFill>
              <a:latin typeface="Times New Roman"/>
              <a:ea typeface="Times New Roman"/>
              <a:cs typeface="Times New Roman"/>
              <a:sym typeface="Times New Roman"/>
            </a:endParaRPr>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uFill>
                  <a:noFill/>
                </a:uFill>
                <a:latin typeface="Times New Roman"/>
                <a:ea typeface="Times New Roman"/>
                <a:cs typeface="Times New Roman"/>
                <a:sym typeface="Times New Roman"/>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Overview</a:t>
            </a:r>
            <a:r>
              <a:rPr lang="en-GB" sz="1100">
                <a:solidFill>
                  <a:srgbClr val="FFFFFF"/>
                </a:solidFill>
                <a:latin typeface="Times New Roman"/>
                <a:ea typeface="Times New Roman"/>
                <a:cs typeface="Times New Roman"/>
                <a:sym typeface="Times New Roman"/>
              </a:rPr>
              <a:t> : Hardware Testing and its importance</a:t>
            </a:r>
            <a:endParaRPr sz="1100">
              <a:solidFill>
                <a:srgbClr val="FFFFFF"/>
              </a:solidFill>
              <a:latin typeface="Times New Roman"/>
              <a:ea typeface="Times New Roman"/>
              <a:cs typeface="Times New Roman"/>
              <a:sym typeface="Times New Roman"/>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Arduino Board</a:t>
            </a:r>
            <a:endParaRPr sz="1100">
              <a:solidFill>
                <a:srgbClr val="FFFFFF"/>
              </a:solidFill>
              <a:latin typeface="Times New Roman"/>
              <a:ea typeface="Times New Roman"/>
              <a:cs typeface="Times New Roman"/>
              <a:sym typeface="Times New Roman"/>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IR Sensor</a:t>
            </a:r>
            <a:endParaRPr sz="1100">
              <a:solidFill>
                <a:srgbClr val="FFFFFF"/>
              </a:solidFill>
              <a:latin typeface="Times New Roman"/>
              <a:ea typeface="Times New Roman"/>
              <a:cs typeface="Times New Roman"/>
              <a:sym typeface="Times New Roman"/>
            </a:endParaRPr>
          </a:p>
        </p:txBody>
      </p:sp>
      <p:sp>
        <p:nvSpPr>
          <p:cNvPr id="238" name="Google Shape;238;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20*4 LCD Display</a:t>
            </a:r>
            <a:endParaRPr sz="1100">
              <a:solidFill>
                <a:srgbClr val="FFFFFF"/>
              </a:solidFill>
              <a:latin typeface="Times New Roman"/>
              <a:ea typeface="Times New Roman"/>
              <a:cs typeface="Times New Roman"/>
              <a:sym typeface="Times New Roman"/>
            </a:endParaRPr>
          </a:p>
        </p:txBody>
      </p:sp>
      <p:sp>
        <p:nvSpPr>
          <p:cNvPr id="239" name="Google Shape;239;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GSM Module</a:t>
            </a:r>
            <a:endParaRPr sz="1100">
              <a:solidFill>
                <a:srgbClr val="FFFFFF"/>
              </a:solidFill>
              <a:latin typeface="Times New Roman"/>
              <a:ea typeface="Times New Roman"/>
              <a:cs typeface="Times New Roman"/>
              <a:sym typeface="Times New Roman"/>
            </a:endParaRPr>
          </a:p>
        </p:txBody>
      </p:sp>
      <p:sp>
        <p:nvSpPr>
          <p:cNvPr id="240" name="Google Shape;240;p18"/>
          <p:cNvSpPr txBox="1"/>
          <p:nvPr/>
        </p:nvSpPr>
        <p:spPr>
          <a:xfrm>
            <a:off x="13475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Buzzer</a:t>
            </a:r>
            <a:endParaRPr sz="1100">
              <a:solidFill>
                <a:srgbClr val="FFFFFF"/>
              </a:solidFill>
              <a:latin typeface="Times New Roman"/>
              <a:ea typeface="Times New Roman"/>
              <a:cs typeface="Times New Roman"/>
              <a:sym typeface="Times New Roman"/>
            </a:endParaRPr>
          </a:p>
        </p:txBody>
      </p:sp>
      <p:sp>
        <p:nvSpPr>
          <p:cNvPr id="241" name="Google Shape;241;p18"/>
          <p:cNvSpPr txBox="1"/>
          <p:nvPr/>
        </p:nvSpPr>
        <p:spPr>
          <a:xfrm>
            <a:off x="1347600" y="3725075"/>
            <a:ext cx="3095700" cy="119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DC Motor</a:t>
            </a:r>
            <a:endParaRPr sz="11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1100">
                <a:solidFill>
                  <a:srgbClr val="FFFFFF"/>
                </a:solidFill>
                <a:latin typeface="Times New Roman"/>
                <a:ea typeface="Times New Roman"/>
                <a:cs typeface="Times New Roman"/>
                <a:sym typeface="Times New Roman"/>
              </a:rPr>
              <a:t>L298N motor driver</a:t>
            </a:r>
            <a:endParaRPr sz="1100">
              <a:solidFill>
                <a:srgbClr val="FFFFFF"/>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Pin Diagram of Dc Motor</a:t>
            </a:r>
            <a:endParaRPr/>
          </a:p>
        </p:txBody>
      </p:sp>
      <p:sp>
        <p:nvSpPr>
          <p:cNvPr id="411" name="Google Shape;411;p36"/>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12" name="Google Shape;412;p36"/>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13" name="Google Shape;413;p36"/>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414" name="Google Shape;414;p36"/>
          <p:cNvPicPr preferRelativeResize="0"/>
          <p:nvPr/>
        </p:nvPicPr>
        <p:blipFill>
          <a:blip r:embed="rId3">
            <a:alphaModFix/>
          </a:blip>
          <a:stretch>
            <a:fillRect/>
          </a:stretch>
        </p:blipFill>
        <p:spPr>
          <a:xfrm>
            <a:off x="1786950" y="1357863"/>
            <a:ext cx="5050375" cy="341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Connections of L298N and DC motor with Arduino for testing</a:t>
            </a:r>
            <a:endParaRPr/>
          </a:p>
        </p:txBody>
      </p:sp>
      <p:sp>
        <p:nvSpPr>
          <p:cNvPr id="420" name="Google Shape;420;p37"/>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21" name="Google Shape;421;p37"/>
          <p:cNvSpPr txBox="1">
            <a:spLocks noGrp="1"/>
          </p:cNvSpPr>
          <p:nvPr>
            <p:ph type="body" idx="1"/>
          </p:nvPr>
        </p:nvSpPr>
        <p:spPr>
          <a:xfrm>
            <a:off x="1102875" y="1256425"/>
            <a:ext cx="7391700" cy="34740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sz="1100" b="1" dirty="0" smtClean="0"/>
              <a:t>	</a:t>
            </a:r>
            <a:r>
              <a:rPr lang="en-GB" sz="1100" b="1" u="sng" dirty="0" smtClean="0"/>
              <a:t>L298N</a:t>
            </a:r>
            <a:r>
              <a:rPr lang="en-GB" sz="1100" b="1" dirty="0"/>
              <a:t>	</a:t>
            </a:r>
            <a:r>
              <a:rPr lang="en-GB" sz="1100" dirty="0"/>
              <a:t> 		</a:t>
            </a:r>
            <a:r>
              <a:rPr lang="en-GB" sz="1100" dirty="0"/>
              <a:t>	</a:t>
            </a:r>
            <a:r>
              <a:rPr lang="en-GB" sz="1100" b="1" u="sng" dirty="0" smtClean="0"/>
              <a:t>Arduino</a:t>
            </a:r>
            <a:endParaRPr sz="1100" b="1" u="sng"/>
          </a:p>
          <a:p>
            <a:pPr marL="0" lvl="0" indent="457200" algn="l" rtl="0">
              <a:spcBef>
                <a:spcPts val="1600"/>
              </a:spcBef>
              <a:spcAft>
                <a:spcPts val="0"/>
              </a:spcAft>
              <a:buNone/>
            </a:pPr>
            <a:r>
              <a:rPr lang="en-GB" sz="1100" dirty="0" smtClean="0"/>
              <a:t>	Ground </a:t>
            </a:r>
            <a:r>
              <a:rPr lang="en-GB" sz="1100" dirty="0"/>
              <a:t>				</a:t>
            </a:r>
            <a:r>
              <a:rPr lang="en-GB" sz="1100" dirty="0" err="1" smtClean="0"/>
              <a:t>Ground</a:t>
            </a:r>
            <a:endParaRPr sz="1100"/>
          </a:p>
          <a:p>
            <a:pPr marL="0" lvl="0" indent="457200" algn="l" rtl="0">
              <a:spcBef>
                <a:spcPts val="1600"/>
              </a:spcBef>
              <a:spcAft>
                <a:spcPts val="0"/>
              </a:spcAft>
              <a:buNone/>
            </a:pPr>
            <a:r>
              <a:rPr lang="en-GB" sz="1100" dirty="0" smtClean="0"/>
              <a:t>	VCC</a:t>
            </a:r>
            <a:r>
              <a:rPr lang="en-GB" sz="1100" dirty="0"/>
              <a:t>				</a:t>
            </a:r>
            <a:r>
              <a:rPr lang="en-GB" sz="1100" dirty="0" smtClean="0"/>
              <a:t>5V</a:t>
            </a:r>
            <a:endParaRPr sz="1100"/>
          </a:p>
          <a:p>
            <a:pPr marL="0" lvl="0" indent="457200" algn="l" rtl="0">
              <a:spcBef>
                <a:spcPts val="1600"/>
              </a:spcBef>
              <a:spcAft>
                <a:spcPts val="0"/>
              </a:spcAft>
              <a:buNone/>
            </a:pPr>
            <a:r>
              <a:rPr lang="en-GB" sz="1100" dirty="0" smtClean="0"/>
              <a:t>	Input </a:t>
            </a:r>
            <a:r>
              <a:rPr lang="en-GB" sz="1100" dirty="0"/>
              <a:t>V				</a:t>
            </a:r>
            <a:r>
              <a:rPr lang="en-GB" sz="1100" dirty="0" smtClean="0"/>
              <a:t>Battery </a:t>
            </a:r>
            <a:r>
              <a:rPr lang="en-GB" sz="1100" dirty="0"/>
              <a:t>12V					</a:t>
            </a:r>
            <a:endParaRPr sz="1100"/>
          </a:p>
          <a:p>
            <a:pPr marL="0" lvl="0" indent="0" algn="l" rtl="0">
              <a:spcBef>
                <a:spcPts val="1600"/>
              </a:spcBef>
              <a:spcAft>
                <a:spcPts val="0"/>
              </a:spcAft>
              <a:buNone/>
            </a:pPr>
            <a:r>
              <a:rPr lang="en-GB" sz="1100" b="1" dirty="0"/>
              <a:t>	</a:t>
            </a:r>
            <a:r>
              <a:rPr lang="en-GB" sz="1100" b="1" u="sng" dirty="0" smtClean="0"/>
              <a:t>DC </a:t>
            </a:r>
            <a:r>
              <a:rPr lang="en-GB" sz="1100" b="1" u="sng" dirty="0"/>
              <a:t>Motor </a:t>
            </a:r>
            <a:r>
              <a:rPr lang="en-GB" sz="1100" dirty="0"/>
              <a:t>				</a:t>
            </a:r>
            <a:r>
              <a:rPr lang="en-GB" sz="1100" b="1" u="sng" dirty="0" smtClean="0"/>
              <a:t>L298N</a:t>
            </a:r>
            <a:endParaRPr sz="1100"/>
          </a:p>
          <a:p>
            <a:pPr marL="0" lvl="0" indent="0" algn="l" rtl="0">
              <a:spcBef>
                <a:spcPts val="1600"/>
              </a:spcBef>
              <a:spcAft>
                <a:spcPts val="0"/>
              </a:spcAft>
              <a:buNone/>
            </a:pPr>
            <a:r>
              <a:rPr lang="en-GB" sz="1100" dirty="0">
                <a:solidFill>
                  <a:srgbClr val="FFFFFF"/>
                </a:solidFill>
              </a:rPr>
              <a:t>                  Terminal 1				</a:t>
            </a:r>
            <a:r>
              <a:rPr lang="en-GB" sz="1100" dirty="0" smtClean="0">
                <a:solidFill>
                  <a:srgbClr val="FFFFFF"/>
                </a:solidFill>
              </a:rPr>
              <a:t>Out 1</a:t>
            </a:r>
          </a:p>
          <a:p>
            <a:pPr marL="0" lvl="0" indent="0" algn="l" rtl="0">
              <a:spcBef>
                <a:spcPts val="1600"/>
              </a:spcBef>
              <a:spcAft>
                <a:spcPts val="0"/>
              </a:spcAft>
              <a:buNone/>
            </a:pPr>
            <a:r>
              <a:rPr lang="en-GB" sz="1100" dirty="0" smtClean="0">
                <a:solidFill>
                  <a:srgbClr val="FFFFFF"/>
                </a:solidFill>
              </a:rPr>
              <a:t>                 Terminal </a:t>
            </a:r>
            <a:r>
              <a:rPr lang="en-GB" sz="1100" dirty="0">
                <a:solidFill>
                  <a:srgbClr val="FFFFFF"/>
                </a:solidFill>
              </a:rPr>
              <a:t>2				</a:t>
            </a:r>
            <a:r>
              <a:rPr lang="en-GB" sz="1100" dirty="0" smtClean="0">
                <a:solidFill>
                  <a:srgbClr val="FFFFFF"/>
                </a:solidFill>
              </a:rPr>
              <a:t>Out </a:t>
            </a:r>
            <a:r>
              <a:rPr lang="en-GB" sz="1100" dirty="0">
                <a:solidFill>
                  <a:srgbClr val="FFFFFF"/>
                </a:solidFill>
              </a:rPr>
              <a:t>2</a:t>
            </a:r>
            <a:endParaRPr sz="1100">
              <a:solidFill>
                <a:srgbClr val="FFFFFF"/>
              </a:solidFill>
            </a:endParaRPr>
          </a:p>
        </p:txBody>
      </p:sp>
      <p:cxnSp>
        <p:nvCxnSpPr>
          <p:cNvPr id="422" name="Google Shape;422;p37"/>
          <p:cNvCxnSpPr/>
          <p:nvPr/>
        </p:nvCxnSpPr>
        <p:spPr>
          <a:xfrm rot="10800000" flipH="1">
            <a:off x="2697648" y="1800032"/>
            <a:ext cx="2661900" cy="4800"/>
          </a:xfrm>
          <a:prstGeom prst="straightConnector1">
            <a:avLst/>
          </a:prstGeom>
          <a:noFill/>
          <a:ln w="9525" cap="flat" cmpd="sng">
            <a:solidFill>
              <a:schemeClr val="dk2"/>
            </a:solidFill>
            <a:prstDash val="solid"/>
            <a:round/>
            <a:headEnd type="none" w="med" len="med"/>
            <a:tailEnd type="triangle" w="med" len="med"/>
          </a:ln>
        </p:spPr>
      </p:cxnSp>
      <p:cxnSp>
        <p:nvCxnSpPr>
          <p:cNvPr id="423" name="Google Shape;423;p37"/>
          <p:cNvCxnSpPr/>
          <p:nvPr/>
        </p:nvCxnSpPr>
        <p:spPr>
          <a:xfrm rot="10800000" flipH="1">
            <a:off x="2634585" y="2195176"/>
            <a:ext cx="2697900" cy="24900"/>
          </a:xfrm>
          <a:prstGeom prst="straightConnector1">
            <a:avLst/>
          </a:prstGeom>
          <a:noFill/>
          <a:ln w="9525" cap="flat" cmpd="sng">
            <a:solidFill>
              <a:schemeClr val="dk2"/>
            </a:solidFill>
            <a:prstDash val="solid"/>
            <a:round/>
            <a:headEnd type="none" w="med" len="med"/>
            <a:tailEnd type="triangle" w="med" len="med"/>
          </a:ln>
        </p:spPr>
      </p:cxnSp>
      <p:cxnSp>
        <p:nvCxnSpPr>
          <p:cNvPr id="424" name="Google Shape;424;p37"/>
          <p:cNvCxnSpPr/>
          <p:nvPr/>
        </p:nvCxnSpPr>
        <p:spPr>
          <a:xfrm rot="10800000" flipH="1">
            <a:off x="2690159" y="2578888"/>
            <a:ext cx="2697900" cy="24900"/>
          </a:xfrm>
          <a:prstGeom prst="straightConnector1">
            <a:avLst/>
          </a:prstGeom>
          <a:noFill/>
          <a:ln w="9525" cap="flat" cmpd="sng">
            <a:solidFill>
              <a:schemeClr val="dk2"/>
            </a:solidFill>
            <a:prstDash val="solid"/>
            <a:round/>
            <a:headEnd type="none" w="med" len="med"/>
            <a:tailEnd type="triangle" w="med" len="med"/>
          </a:ln>
        </p:spPr>
      </p:cxnSp>
      <p:cxnSp>
        <p:nvCxnSpPr>
          <p:cNvPr id="425" name="Google Shape;425;p37"/>
          <p:cNvCxnSpPr/>
          <p:nvPr/>
        </p:nvCxnSpPr>
        <p:spPr>
          <a:xfrm rot="10800000" flipH="1">
            <a:off x="2860355" y="3640672"/>
            <a:ext cx="2385900" cy="24000"/>
          </a:xfrm>
          <a:prstGeom prst="straightConnector1">
            <a:avLst/>
          </a:prstGeom>
          <a:noFill/>
          <a:ln w="9525" cap="flat" cmpd="sng">
            <a:solidFill>
              <a:schemeClr val="dk2"/>
            </a:solidFill>
            <a:prstDash val="solid"/>
            <a:round/>
            <a:headEnd type="none" w="med" len="med"/>
            <a:tailEnd type="triangle" w="med" len="med"/>
          </a:ln>
        </p:spPr>
      </p:cxnSp>
      <p:cxnSp>
        <p:nvCxnSpPr>
          <p:cNvPr id="426" name="Google Shape;426;p37"/>
          <p:cNvCxnSpPr/>
          <p:nvPr/>
        </p:nvCxnSpPr>
        <p:spPr>
          <a:xfrm rot="10800000" flipH="1">
            <a:off x="2891886" y="3999875"/>
            <a:ext cx="2385900" cy="24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c motor.png"/>
          <p:cNvPicPr>
            <a:picLocks noChangeAspect="1"/>
          </p:cNvPicPr>
          <p:nvPr/>
        </p:nvPicPr>
        <p:blipFill>
          <a:blip r:embed="rId2"/>
          <a:stretch>
            <a:fillRect/>
          </a:stretch>
        </p:blipFill>
        <p:spPr>
          <a:xfrm>
            <a:off x="499730" y="0"/>
            <a:ext cx="8165805" cy="497603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298n motor.JPG"/>
          <p:cNvPicPr>
            <a:picLocks noChangeAspect="1"/>
          </p:cNvPicPr>
          <p:nvPr/>
        </p:nvPicPr>
        <p:blipFill>
          <a:blip r:embed="rId3"/>
          <a:stretch>
            <a:fillRect/>
          </a:stretch>
        </p:blipFill>
        <p:spPr>
          <a:xfrm>
            <a:off x="155168" y="0"/>
            <a:ext cx="3857625" cy="5143500"/>
          </a:xfrm>
          <a:prstGeom prst="rect">
            <a:avLst/>
          </a:prstGeom>
        </p:spPr>
      </p:pic>
      <p:pic>
        <p:nvPicPr>
          <p:cNvPr id="3" name="Motor driver video.MP4">
            <a:hlinkClick r:id="" action="ppaction://media"/>
          </p:cNvPr>
          <p:cNvPicPr>
            <a:picLocks noRot="1" noChangeAspect="1"/>
          </p:cNvPicPr>
          <p:nvPr>
            <a:videoFile r:link="rId1"/>
          </p:nvPr>
        </p:nvPicPr>
        <p:blipFill>
          <a:blip r:embed="rId4"/>
          <a:stretch>
            <a:fillRect/>
          </a:stretch>
        </p:blipFill>
        <p:spPr>
          <a:xfrm>
            <a:off x="4582633" y="0"/>
            <a:ext cx="415733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GSM Module SIM800L</a:t>
            </a:r>
            <a:endParaRPr/>
          </a:p>
        </p:txBody>
      </p:sp>
      <p:sp>
        <p:nvSpPr>
          <p:cNvPr id="441" name="Google Shape;441;p39"/>
          <p:cNvSpPr txBox="1">
            <a:spLocks noGrp="1"/>
          </p:cNvSpPr>
          <p:nvPr>
            <p:ph type="body" idx="1"/>
          </p:nvPr>
        </p:nvSpPr>
        <p:spPr>
          <a:xfrm>
            <a:off x="2405175" y="874825"/>
            <a:ext cx="6309600" cy="3156000"/>
          </a:xfrm>
          <a:prstGeom prst="rect">
            <a:avLst/>
          </a:prstGeom>
          <a:ln>
            <a:noFill/>
          </a:ln>
        </p:spPr>
        <p:txBody>
          <a:bodyPr spcFirstLastPara="1" wrap="square" lIns="91425" tIns="91425" rIns="91425" bIns="91425" anchor="t" anchorCtr="0">
            <a:noAutofit/>
          </a:bodyPr>
          <a:lstStyle/>
          <a:p>
            <a:pPr marL="45720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GSM module is used to send SMS to user in particular situations. It will be interfaced with Arduino Uno. The testing was done via connecting GSM Module to Arduino Uno</a:t>
            </a:r>
            <a:endParaRPr sz="1400">
              <a:solidFill>
                <a:srgbClr val="FFFFFF"/>
              </a:solidFill>
              <a:latin typeface="Times New Roman"/>
              <a:ea typeface="Times New Roman"/>
              <a:cs typeface="Times New Roman"/>
              <a:sym typeface="Times New Roman"/>
            </a:endParaRPr>
          </a:p>
          <a:p>
            <a:pPr marL="457200" lvl="0" indent="0" algn="l" rtl="0">
              <a:spcBef>
                <a:spcPts val="1200"/>
              </a:spcBef>
              <a:spcAft>
                <a:spcPts val="0"/>
              </a:spcAft>
              <a:buNone/>
            </a:pPr>
            <a:endParaRPr sz="1400">
              <a:solidFill>
                <a:srgbClr val="FFFFFF"/>
              </a:solidFill>
              <a:latin typeface="Times New Roman"/>
              <a:ea typeface="Times New Roman"/>
              <a:cs typeface="Times New Roman"/>
              <a:sym typeface="Times New Roman"/>
            </a:endParaRPr>
          </a:p>
          <a:p>
            <a:pPr marL="0" lvl="0" indent="0" algn="l" rtl="0">
              <a:spcBef>
                <a:spcPts val="1200"/>
              </a:spcBef>
              <a:spcAft>
                <a:spcPts val="1600"/>
              </a:spcAft>
              <a:buNone/>
            </a:pPr>
            <a:endParaRPr sz="1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Pin Diagram of GSM Module</a:t>
            </a:r>
            <a:endParaRPr/>
          </a:p>
        </p:txBody>
      </p:sp>
      <p:sp>
        <p:nvSpPr>
          <p:cNvPr id="447" name="Google Shape;447;p4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448" name="Google Shape;448;p4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449" name="Google Shape;449;p40"/>
          <p:cNvPicPr preferRelativeResize="0"/>
          <p:nvPr/>
        </p:nvPicPr>
        <p:blipFill>
          <a:blip r:embed="rId3">
            <a:alphaModFix/>
          </a:blip>
          <a:stretch>
            <a:fillRect/>
          </a:stretch>
        </p:blipFill>
        <p:spPr>
          <a:xfrm>
            <a:off x="1855125" y="963875"/>
            <a:ext cx="5577826" cy="4067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1"/>
          <p:cNvSpPr txBox="1">
            <a:spLocks noGrp="1"/>
          </p:cNvSpPr>
          <p:nvPr>
            <p:ph type="title"/>
          </p:nvPr>
        </p:nvSpPr>
        <p:spPr>
          <a:xfrm>
            <a:off x="1297500" y="133250"/>
            <a:ext cx="70389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Testing of GSM module with Arduino</a:t>
            </a:r>
            <a:endParaRPr sz="2200"/>
          </a:p>
        </p:txBody>
      </p:sp>
      <p:sp>
        <p:nvSpPr>
          <p:cNvPr id="455" name="Google Shape;455;p41"/>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457" name="Google Shape;457;p41"/>
          <p:cNvPicPr preferRelativeResize="0"/>
          <p:nvPr/>
        </p:nvPicPr>
        <p:blipFill>
          <a:blip r:embed="rId3">
            <a:alphaModFix/>
          </a:blip>
          <a:stretch>
            <a:fillRect/>
          </a:stretch>
        </p:blipFill>
        <p:spPr>
          <a:xfrm>
            <a:off x="1402775" y="642500"/>
            <a:ext cx="6583300" cy="39974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241650" y="124100"/>
            <a:ext cx="70389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u="sng"/>
              <a:t>References</a:t>
            </a:r>
            <a:endParaRPr sz="1500" u="sng"/>
          </a:p>
        </p:txBody>
      </p:sp>
      <p:sp>
        <p:nvSpPr>
          <p:cNvPr id="463" name="Google Shape;463;p42"/>
          <p:cNvSpPr txBox="1">
            <a:spLocks noGrp="1"/>
          </p:cNvSpPr>
          <p:nvPr>
            <p:ph type="body" idx="1"/>
          </p:nvPr>
        </p:nvSpPr>
        <p:spPr>
          <a:xfrm>
            <a:off x="1167225" y="508775"/>
            <a:ext cx="7038900" cy="46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u="sng">
                <a:latin typeface="Times New Roman"/>
                <a:ea typeface="Times New Roman"/>
                <a:cs typeface="Times New Roman"/>
                <a:sym typeface="Times New Roman"/>
              </a:rPr>
              <a:t>Arduino</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Retrieved from,</a:t>
            </a:r>
            <a:r>
              <a:rPr lang="en-GB" sz="1000" i="1" u="sng">
                <a:latin typeface="Times New Roman"/>
                <a:ea typeface="Times New Roman"/>
                <a:cs typeface="Times New Roman"/>
                <a:sym typeface="Times New Roman"/>
              </a:rPr>
              <a:t>  publiclab.com, October,2019, wmcarlf </a:t>
            </a:r>
            <a:endParaRPr sz="1000" i="1"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accent5"/>
                </a:solid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https://publiclab.org/notes/wmacfarl/10-22-2019/how-to-set-up-and-test-an-arduino</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IR Sensor</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Retrieved from, </a:t>
            </a:r>
            <a:r>
              <a:rPr lang="en-GB" sz="1000" i="1" u="sng">
                <a:latin typeface="Times New Roman"/>
                <a:ea typeface="Times New Roman"/>
                <a:cs typeface="Times New Roman"/>
                <a:sym typeface="Times New Roman"/>
              </a:rPr>
              <a:t>roboindia.com, 2021, tutorials digital analog IR pair Arduino</a:t>
            </a:r>
            <a:endParaRPr sz="1000" i="1"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accent5"/>
                </a:solidFill>
                <a:latin typeface="Times New Roman"/>
                <a:ea typeface="Times New Roman"/>
                <a:cs typeface="Times New Roman"/>
                <a:sym typeface="Times New Roma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https://roboindia.com/tutorials/digital-analog-ir-pair-arduino/</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LCD Display</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Retrieved from, </a:t>
            </a:r>
            <a:r>
              <a:rPr lang="en-GB" sz="1000" i="1" u="sng">
                <a:latin typeface="Times New Roman"/>
                <a:ea typeface="Times New Roman"/>
                <a:cs typeface="Times New Roman"/>
                <a:sym typeface="Times New Roman"/>
              </a:rPr>
              <a:t>makerguides.com, B.D. Bakker, May 2019</a:t>
            </a:r>
            <a:endParaRPr sz="1000" i="1"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hlink"/>
                </a:solidFill>
                <a:latin typeface="Times New Roman"/>
                <a:ea typeface="Times New Roman"/>
                <a:cs typeface="Times New Roman"/>
                <a:sym typeface="Times New Roman"/>
                <a:hlinkClick r:id="rId5"/>
              </a:rPr>
              <a:t>https://www.makerguides.com/character-i2c-lcd-arduino-tutorial/</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Buzzer</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Retrieved from, projecthub, Suryateja, 2018</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hlink"/>
                </a:solidFill>
                <a:latin typeface="Times New Roman"/>
                <a:ea typeface="Times New Roman"/>
                <a:cs typeface="Times New Roman"/>
                <a:sym typeface="Times New Roman"/>
                <a:hlinkClick r:id="rId6"/>
              </a:rPr>
              <a:t>https://create.arduino.cc/projecthub/SURYATEJA/use-a-buzzer-module-piezo-speaker-using-arduino-uno-89df45</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L298N and DC Motor</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Retrieved from, </a:t>
            </a:r>
            <a:r>
              <a:rPr lang="en-GB" sz="1000" i="1" u="sng">
                <a:latin typeface="Times New Roman"/>
                <a:ea typeface="Times New Roman"/>
                <a:cs typeface="Times New Roman"/>
                <a:sym typeface="Times New Roman"/>
              </a:rPr>
              <a:t>howtomechatronics.com, Dejan, August 2017</a:t>
            </a:r>
            <a:endParaRPr sz="1000" i="1"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hlink"/>
                </a:solidFill>
                <a:latin typeface="Times New Roman"/>
                <a:ea typeface="Times New Roman"/>
                <a:cs typeface="Times New Roman"/>
                <a:sym typeface="Times New Roman"/>
                <a:hlinkClick r:id="rId7"/>
              </a:rPr>
              <a:t>https://howtomechatronics.com/tutorials/arduino/arduino-dc-motor-control-tutorial-l298n-pwm-h-bridge/</a:t>
            </a: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URL: </a:t>
            </a:r>
            <a:r>
              <a:rPr lang="en-GB" sz="1000" u="sng">
                <a:solidFill>
                  <a:schemeClr val="hlink"/>
                </a:solidFill>
                <a:latin typeface="Times New Roman"/>
                <a:ea typeface="Times New Roman"/>
                <a:cs typeface="Times New Roman"/>
                <a:sym typeface="Times New Roman"/>
                <a:hlinkClick r:id="rId8"/>
              </a:rPr>
              <a:t>https://create.arduino.cc/projecthub/ryanchan/how-to-use-the-l298n-motor-driver-b124c5</a:t>
            </a:r>
            <a:endParaRPr sz="1000" u="sng">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b="1" u="sng">
                <a:latin typeface="Times New Roman"/>
                <a:ea typeface="Times New Roman"/>
                <a:cs typeface="Times New Roman"/>
                <a:sym typeface="Times New Roman"/>
              </a:rPr>
              <a:t>GSM Module</a:t>
            </a:r>
            <a:endParaRPr sz="1000" b="1" u="sng">
              <a:latin typeface="Times New Roman"/>
              <a:ea typeface="Times New Roman"/>
              <a:cs typeface="Times New Roman"/>
              <a:sym typeface="Times New Roman"/>
            </a:endParaRPr>
          </a:p>
          <a:p>
            <a:pPr marL="0" lvl="0" indent="0" algn="l" rtl="0">
              <a:spcBef>
                <a:spcPts val="0"/>
              </a:spcBef>
              <a:spcAft>
                <a:spcPts val="0"/>
              </a:spcAft>
              <a:buNone/>
            </a:pPr>
            <a:r>
              <a:rPr lang="en-GB" sz="1000">
                <a:latin typeface="Times New Roman"/>
                <a:ea typeface="Times New Roman"/>
                <a:cs typeface="Times New Roman"/>
                <a:sym typeface="Times New Roman"/>
              </a:rPr>
              <a:t>Retrieved from- arduino.cc </a:t>
            </a:r>
            <a:endParaRPr sz="1000">
              <a:latin typeface="Times New Roman"/>
              <a:ea typeface="Times New Roman"/>
              <a:cs typeface="Times New Roman"/>
              <a:sym typeface="Times New Roman"/>
            </a:endParaRPr>
          </a:p>
          <a:p>
            <a:pPr marL="0" lvl="0" indent="0" algn="l" rtl="0">
              <a:spcBef>
                <a:spcPts val="0"/>
              </a:spcBef>
              <a:spcAft>
                <a:spcPts val="0"/>
              </a:spcAft>
              <a:buNone/>
            </a:pPr>
            <a:r>
              <a:rPr lang="en-GB" sz="1000">
                <a:latin typeface="Times New Roman"/>
                <a:ea typeface="Times New Roman"/>
                <a:cs typeface="Times New Roman"/>
                <a:sym typeface="Times New Roman"/>
              </a:rPr>
              <a:t>URL:</a:t>
            </a:r>
            <a:r>
              <a:rPr lang="en-GB" sz="1000" u="sng">
                <a:solidFill>
                  <a:schemeClr val="hlink"/>
                </a:solidFill>
                <a:latin typeface="Times New Roman"/>
                <a:ea typeface="Times New Roman"/>
                <a:cs typeface="Times New Roman"/>
                <a:sym typeface="Times New Roman"/>
                <a:hlinkClick r:id="rId9"/>
              </a:rPr>
              <a:t>https://forum.arduino.cc/index.php?topic=525769.0</a:t>
            </a: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endParaRPr sz="1000" u="sng">
              <a:latin typeface="Times New Roman"/>
              <a:ea typeface="Times New Roman"/>
              <a:cs typeface="Times New Roman"/>
              <a:sym typeface="Times New Roman"/>
            </a:endParaRPr>
          </a:p>
          <a:p>
            <a:pPr marL="0" lvl="0" indent="0" algn="l" rtl="0">
              <a:spcBef>
                <a:spcPts val="0"/>
              </a:spcBef>
              <a:spcAft>
                <a:spcPts val="0"/>
              </a:spcAft>
              <a:buNone/>
            </a:pPr>
            <a:r>
              <a:rPr lang="en-GB" sz="1000" u="sng">
                <a:latin typeface="Times New Roman"/>
                <a:ea typeface="Times New Roman"/>
                <a:cs typeface="Times New Roman"/>
                <a:sym typeface="Times New Roman"/>
              </a:rPr>
              <a:t>     </a:t>
            </a: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a:p>
            <a:pPr marL="457200" lvl="0" indent="0" algn="l" rtl="0">
              <a:spcBef>
                <a:spcPts val="0"/>
              </a:spcBef>
              <a:spcAft>
                <a:spcPts val="0"/>
              </a:spcAft>
              <a:buNone/>
            </a:pPr>
            <a:endParaRPr sz="1000" u="sng">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Hardware Testing and its importance</a:t>
            </a:r>
            <a:endParaRPr/>
          </a:p>
        </p:txBody>
      </p:sp>
      <p:sp>
        <p:nvSpPr>
          <p:cNvPr id="247" name="Google Shape;247;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is the practice of making objective judgments regarding the extent to which the system (device) meets, exceeds or fails to meet stated objective.</a:t>
            </a:r>
            <a:endParaRPr/>
          </a:p>
          <a:p>
            <a:pPr marL="0" lvl="0" indent="0" algn="l" rtl="0">
              <a:spcBef>
                <a:spcPts val="1600"/>
              </a:spcBef>
              <a:spcAft>
                <a:spcPts val="0"/>
              </a:spcAft>
              <a:buNone/>
            </a:pPr>
            <a:r>
              <a:rPr lang="en-GB"/>
              <a:t>Testing is about verifying that what was specified is what was delivered: it verifies that the product (system) meets the functional, performance, design, and implementation requirements identified in the procurement specifications.</a:t>
            </a:r>
            <a:endParaRPr/>
          </a:p>
          <a:p>
            <a:pPr marL="0" lvl="0" indent="0" algn="l" rtl="0">
              <a:spcBef>
                <a:spcPts val="1600"/>
              </a:spcBef>
              <a:spcAft>
                <a:spcPts val="0"/>
              </a:spcAft>
              <a:buNone/>
            </a:pPr>
            <a:r>
              <a:rPr lang="en-GB"/>
              <a:t>Test (Formal) - Formal testing is the verification that a specification requirement has been met by measuring, recording, or evaluating data obtained during controlled exercises under all appropriate conditions using real and/or simulated stimulus. </a:t>
            </a:r>
            <a:endParaRPr/>
          </a:p>
          <a:p>
            <a:pPr marL="0" lvl="0" indent="0" algn="l" rtl="0">
              <a:spcBef>
                <a:spcPts val="1600"/>
              </a:spcBef>
              <a:spcAft>
                <a:spcPts val="1600"/>
              </a:spcAft>
              <a:buNone/>
            </a:pPr>
            <a:r>
              <a:rPr lang="en-GB"/>
              <a:t>Hardware Testing plays an important in overall success of the Capstone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1297500" y="393750"/>
            <a:ext cx="7038900" cy="7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Arduino Uno Board </a:t>
            </a:r>
            <a:endParaRPr/>
          </a:p>
        </p:txBody>
      </p:sp>
      <p:sp>
        <p:nvSpPr>
          <p:cNvPr id="253" name="Google Shape;253;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54" name="Google Shape;254;p20"/>
          <p:cNvSpPr txBox="1">
            <a:spLocks noGrp="1"/>
          </p:cNvSpPr>
          <p:nvPr>
            <p:ph type="body" idx="1"/>
          </p:nvPr>
        </p:nvSpPr>
        <p:spPr>
          <a:xfrm>
            <a:off x="2030400" y="1134075"/>
            <a:ext cx="5877300" cy="22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Arduino Uno is a microcontroller board based on the  ATmega328P. It has 14 digital input/output pins (of which 6 can be used as PWM Outputs), 6 analog inputs, a 16MHZ quartz crystal , a USB connection, a power jack, an ICSP header and a reset button. It contains everything needed to support the microcontroller; simply connect it to a a computer with a USB cable power it with a AC-to DC adapter or battery to get started.</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255" name="Google Shape;255;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6" name="Google Shape;256;p20"/>
          <p:cNvSpPr txBox="1">
            <a:spLocks noGrp="1"/>
          </p:cNvSpPr>
          <p:nvPr>
            <p:ph type="body" idx="1"/>
          </p:nvPr>
        </p:nvSpPr>
        <p:spPr>
          <a:xfrm>
            <a:off x="2030400" y="2132026"/>
            <a:ext cx="5877300" cy="235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073763"/>
                </a:solidFill>
              </a:rPr>
              <a:t>.</a:t>
            </a:r>
            <a:endParaRPr>
              <a:solidFill>
                <a:srgbClr val="073763"/>
              </a:solidFill>
            </a:endParaRPr>
          </a:p>
        </p:txBody>
      </p:sp>
      <p:sp>
        <p:nvSpPr>
          <p:cNvPr id="257" name="Google Shape;257;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58" name="Google Shape;258;p20"/>
          <p:cNvSpPr txBox="1">
            <a:spLocks noGrp="1"/>
          </p:cNvSpPr>
          <p:nvPr>
            <p:ph type="body" idx="1"/>
          </p:nvPr>
        </p:nvSpPr>
        <p:spPr>
          <a:xfrm>
            <a:off x="2459100" y="3573338"/>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000000"/>
                </a:solidFill>
              </a:rPr>
              <a:t>.</a:t>
            </a:r>
            <a:endParaRPr>
              <a:solidFill>
                <a:srgbClr val="000000"/>
              </a:solidFill>
            </a:endParaRPr>
          </a:p>
        </p:txBody>
      </p:sp>
      <p:pic>
        <p:nvPicPr>
          <p:cNvPr id="259" name="Google Shape;259;p20"/>
          <p:cNvPicPr preferRelativeResize="0"/>
          <p:nvPr/>
        </p:nvPicPr>
        <p:blipFill>
          <a:blip r:embed="rId3">
            <a:alphaModFix/>
          </a:blip>
          <a:stretch>
            <a:fillRect/>
          </a:stretch>
        </p:blipFill>
        <p:spPr>
          <a:xfrm>
            <a:off x="2645050" y="2631725"/>
            <a:ext cx="4690425" cy="239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Pin Diagram of Arduino </a:t>
            </a:r>
            <a:endParaRPr/>
          </a:p>
        </p:txBody>
      </p:sp>
      <p:sp>
        <p:nvSpPr>
          <p:cNvPr id="265" name="Google Shape;265;p21"/>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66" name="Google Shape;266;p21"/>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sp>
        <p:nvSpPr>
          <p:cNvPr id="267" name="Google Shape;267;p21"/>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68" name="Google Shape;268;p21"/>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sp>
        <p:nvSpPr>
          <p:cNvPr id="269" name="Google Shape;269;p21"/>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70" name="Google Shape;270;p21"/>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pic>
        <p:nvPicPr>
          <p:cNvPr id="271" name="Google Shape;271;p21"/>
          <p:cNvPicPr preferRelativeResize="0"/>
          <p:nvPr/>
        </p:nvPicPr>
        <p:blipFill>
          <a:blip r:embed="rId3">
            <a:alphaModFix/>
          </a:blip>
          <a:stretch>
            <a:fillRect/>
          </a:stretch>
        </p:blipFill>
        <p:spPr>
          <a:xfrm>
            <a:off x="859475" y="899450"/>
            <a:ext cx="7422101" cy="402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of Arduino </a:t>
            </a:r>
            <a:endParaRPr/>
          </a:p>
        </p:txBody>
      </p:sp>
      <p:sp>
        <p:nvSpPr>
          <p:cNvPr id="277" name="Google Shape;277;p22"/>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78" name="Google Shape;278;p22"/>
          <p:cNvSpPr txBox="1">
            <a:spLocks noGrp="1"/>
          </p:cNvSpPr>
          <p:nvPr>
            <p:ph type="body" idx="1"/>
          </p:nvPr>
        </p:nvSpPr>
        <p:spPr>
          <a:xfrm>
            <a:off x="3611100" y="1449625"/>
            <a:ext cx="4883700" cy="32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Arduino was plugged into the laptop via Arduino usb cable. It started Booting. </a:t>
            </a:r>
            <a:endParaRPr>
              <a:solidFill>
                <a:srgbClr val="FFFFFF"/>
              </a:solidFill>
            </a:endParaRPr>
          </a:p>
          <a:p>
            <a:pPr marL="0" lvl="0" indent="0" algn="l" rtl="0">
              <a:spcBef>
                <a:spcPts val="1600"/>
              </a:spcBef>
              <a:spcAft>
                <a:spcPts val="1600"/>
              </a:spcAft>
              <a:buNone/>
            </a:pPr>
            <a:r>
              <a:rPr lang="en-GB">
                <a:solidFill>
                  <a:srgbClr val="FFFFFF"/>
                </a:solidFill>
              </a:rPr>
              <a:t>Testing of Arduino board was conducted checking its connection on Arduino Ide and uploading different programs for other devices. It ran successfully.</a:t>
            </a:r>
            <a:endParaRPr>
              <a:solidFill>
                <a:srgbClr val="FFFFFF"/>
              </a:solidFill>
            </a:endParaRPr>
          </a:p>
        </p:txBody>
      </p:sp>
      <p:sp>
        <p:nvSpPr>
          <p:cNvPr id="279" name="Google Shape;279;p22"/>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280" name="Google Shape;280;p22"/>
          <p:cNvPicPr preferRelativeResize="0"/>
          <p:nvPr/>
        </p:nvPicPr>
        <p:blipFill>
          <a:blip r:embed="rId3">
            <a:alphaModFix/>
          </a:blip>
          <a:stretch>
            <a:fillRect/>
          </a:stretch>
        </p:blipFill>
        <p:spPr>
          <a:xfrm>
            <a:off x="213200" y="1449625"/>
            <a:ext cx="3337952" cy="32266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IR Sensor</a:t>
            </a:r>
            <a:endParaRPr/>
          </a:p>
        </p:txBody>
      </p:sp>
      <p:sp>
        <p:nvSpPr>
          <p:cNvPr id="286" name="Google Shape;286;p23"/>
          <p:cNvSpPr txBox="1">
            <a:spLocks noGrp="1"/>
          </p:cNvSpPr>
          <p:nvPr>
            <p:ph type="body" idx="1"/>
          </p:nvPr>
        </p:nvSpPr>
        <p:spPr>
          <a:xfrm>
            <a:off x="2405175" y="719550"/>
            <a:ext cx="6309600" cy="3311400"/>
          </a:xfrm>
          <a:prstGeom prst="rect">
            <a:avLst/>
          </a:prstGeom>
          <a:ln>
            <a:noFill/>
          </a:ln>
        </p:spPr>
        <p:txBody>
          <a:bodyPr spcFirstLastPara="1" wrap="square" lIns="91425" tIns="91425" rIns="91425" bIns="91425" anchor="t" anchorCtr="0">
            <a:noAutofit/>
          </a:bodyPr>
          <a:lstStyle/>
          <a:p>
            <a:pPr marL="457200" lvl="0" indent="0" algn="l" rtl="0">
              <a:spcBef>
                <a:spcPts val="1200"/>
              </a:spcBef>
              <a:spcAft>
                <a:spcPts val="0"/>
              </a:spcAft>
              <a:buNone/>
            </a:pPr>
            <a:endParaRPr sz="1400">
              <a:solidFill>
                <a:srgbClr val="FFFFFF"/>
              </a:solidFill>
              <a:latin typeface="Times New Roman"/>
              <a:ea typeface="Times New Roman"/>
              <a:cs typeface="Times New Roman"/>
              <a:sym typeface="Times New Roman"/>
            </a:endParaRPr>
          </a:p>
          <a:p>
            <a:pPr marL="457200" lvl="0" indent="0" algn="l" rtl="0">
              <a:spcBef>
                <a:spcPts val="1200"/>
              </a:spcBef>
              <a:spcAft>
                <a:spcPts val="0"/>
              </a:spcAft>
              <a:buNone/>
            </a:pPr>
            <a:r>
              <a:rPr lang="en-GB" sz="1400">
                <a:solidFill>
                  <a:srgbClr val="FFFFFF"/>
                </a:solidFill>
                <a:latin typeface="Times New Roman"/>
                <a:ea typeface="Times New Roman"/>
                <a:cs typeface="Times New Roman"/>
                <a:sym typeface="Times New Roman"/>
              </a:rPr>
              <a:t>IR Sensors are Infrared sensors. It uses the Infrared light to detect if there is any obstacle in between the area. It has IR led which will reflect the light and the component next to IR led is a Photodiode which will receive reflected light if there is any obstacle present. The blue nob is the Potentiometer  on IR sensor , which can be adjusted to select the range. There are two small indicators on the sensor ; one indicates the sensor is on and the other one will light up when the receiver photodiode will receive light from the obstacle.The IR sensor gives digital output only in the form of 0 and 1.</a:t>
            </a:r>
            <a:endParaRPr sz="1400">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FFFFFF"/>
              </a:solidFill>
            </a:endParaRPr>
          </a:p>
          <a:p>
            <a:pPr marL="0" lvl="0" indent="0" algn="l" rtl="0">
              <a:spcBef>
                <a:spcPts val="1600"/>
              </a:spcBef>
              <a:spcAft>
                <a:spcPts val="1600"/>
              </a:spcAft>
              <a:buNone/>
            </a:pPr>
            <a:endParaRPr sz="1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Pin Diagram of IR Sensor</a:t>
            </a:r>
            <a:endParaRPr/>
          </a:p>
        </p:txBody>
      </p:sp>
      <p:sp>
        <p:nvSpPr>
          <p:cNvPr id="292" name="Google Shape;292;p24"/>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93" name="Google Shape;293;p24"/>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sp>
        <p:nvSpPr>
          <p:cNvPr id="294" name="Google Shape;294;p24"/>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95" name="Google Shape;295;p24"/>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sp>
        <p:nvSpPr>
          <p:cNvPr id="296" name="Google Shape;296;p24"/>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97" name="Google Shape;297;p24"/>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FFFFFF"/>
              </a:solidFill>
            </a:endParaRPr>
          </a:p>
        </p:txBody>
      </p:sp>
      <p:pic>
        <p:nvPicPr>
          <p:cNvPr id="298" name="Google Shape;298;p24"/>
          <p:cNvPicPr preferRelativeResize="0"/>
          <p:nvPr/>
        </p:nvPicPr>
        <p:blipFill>
          <a:blip r:embed="rId3">
            <a:alphaModFix/>
          </a:blip>
          <a:stretch>
            <a:fillRect/>
          </a:stretch>
        </p:blipFill>
        <p:spPr>
          <a:xfrm>
            <a:off x="1132625" y="1003175"/>
            <a:ext cx="7088974" cy="3963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Connections of IR Sensor with Arduino for testing</a:t>
            </a:r>
            <a:endParaRPr sz="2000"/>
          </a:p>
        </p:txBody>
      </p:sp>
      <p:sp>
        <p:nvSpPr>
          <p:cNvPr id="304" name="Google Shape;304;p25"/>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305" name="Google Shape;305;p25"/>
          <p:cNvSpPr txBox="1">
            <a:spLocks noGrp="1"/>
          </p:cNvSpPr>
          <p:nvPr>
            <p:ph type="body" idx="1"/>
          </p:nvPr>
        </p:nvSpPr>
        <p:spPr>
          <a:xfrm>
            <a:off x="1179650" y="1354150"/>
            <a:ext cx="7315200" cy="3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FFFFFF"/>
              </a:solidFill>
            </a:endParaRPr>
          </a:p>
          <a:p>
            <a:pPr marL="0" lvl="0" indent="457200" algn="l" rtl="0">
              <a:spcBef>
                <a:spcPts val="1600"/>
              </a:spcBef>
              <a:spcAft>
                <a:spcPts val="0"/>
              </a:spcAft>
              <a:buNone/>
            </a:pPr>
            <a:r>
              <a:rPr lang="en-GB" sz="1700" b="1" u="sng" dirty="0" smtClean="0">
                <a:solidFill>
                  <a:srgbClr val="FFFFFF"/>
                </a:solidFill>
              </a:rPr>
              <a:t>IR </a:t>
            </a:r>
            <a:r>
              <a:rPr lang="en-GB" sz="1700" b="1" u="sng" dirty="0">
                <a:solidFill>
                  <a:srgbClr val="FFFFFF"/>
                </a:solidFill>
              </a:rPr>
              <a:t>sensor</a:t>
            </a:r>
            <a:r>
              <a:rPr lang="en-GB" sz="1700" dirty="0">
                <a:solidFill>
                  <a:srgbClr val="FFFFFF"/>
                </a:solidFill>
              </a:rPr>
              <a:t> 					</a:t>
            </a:r>
            <a:r>
              <a:rPr lang="en-GB" sz="1700" b="1" u="sng" dirty="0" smtClean="0">
                <a:solidFill>
                  <a:srgbClr val="FFFFFF"/>
                </a:solidFill>
              </a:rPr>
              <a:t>Arduino</a:t>
            </a:r>
            <a:endParaRPr sz="1700" b="1" u="sng">
              <a:solidFill>
                <a:srgbClr val="FFFFFF"/>
              </a:solidFill>
            </a:endParaRPr>
          </a:p>
          <a:p>
            <a:pPr marL="0" lvl="0" indent="457200" algn="l" rtl="0">
              <a:spcBef>
                <a:spcPts val="1600"/>
              </a:spcBef>
              <a:spcAft>
                <a:spcPts val="0"/>
              </a:spcAft>
              <a:buNone/>
            </a:pPr>
            <a:r>
              <a:rPr lang="en-GB" sz="1700" dirty="0">
                <a:solidFill>
                  <a:srgbClr val="FFFFFF"/>
                </a:solidFill>
              </a:rPr>
              <a:t>Ground 					</a:t>
            </a:r>
            <a:r>
              <a:rPr lang="en-GB" sz="1700" dirty="0" err="1" smtClean="0">
                <a:solidFill>
                  <a:srgbClr val="FFFFFF"/>
                </a:solidFill>
              </a:rPr>
              <a:t>Ground</a:t>
            </a:r>
            <a:endParaRPr sz="1700">
              <a:solidFill>
                <a:srgbClr val="FFFFFF"/>
              </a:solidFill>
            </a:endParaRPr>
          </a:p>
          <a:p>
            <a:pPr marL="0" lvl="0" indent="457200" algn="l" rtl="0">
              <a:spcBef>
                <a:spcPts val="1600"/>
              </a:spcBef>
              <a:spcAft>
                <a:spcPts val="0"/>
              </a:spcAft>
              <a:buNone/>
            </a:pPr>
            <a:r>
              <a:rPr lang="en-GB" sz="1700" dirty="0">
                <a:solidFill>
                  <a:srgbClr val="FFFFFF"/>
                </a:solidFill>
              </a:rPr>
              <a:t>VCC						</a:t>
            </a:r>
            <a:r>
              <a:rPr lang="en-GB" sz="1700" dirty="0" smtClean="0">
                <a:solidFill>
                  <a:srgbClr val="FFFFFF"/>
                </a:solidFill>
              </a:rPr>
              <a:t>5V</a:t>
            </a:r>
            <a:endParaRPr sz="1700">
              <a:solidFill>
                <a:srgbClr val="FFFFFF"/>
              </a:solidFill>
            </a:endParaRPr>
          </a:p>
          <a:p>
            <a:pPr marL="0" lvl="0" indent="457200" algn="l" rtl="0">
              <a:spcBef>
                <a:spcPts val="1600"/>
              </a:spcBef>
              <a:spcAft>
                <a:spcPts val="0"/>
              </a:spcAft>
              <a:buNone/>
            </a:pPr>
            <a:r>
              <a:rPr lang="en-GB" sz="1700" dirty="0">
                <a:solidFill>
                  <a:srgbClr val="FFFFFF"/>
                </a:solidFill>
              </a:rPr>
              <a:t>Output Pin				</a:t>
            </a:r>
            <a:r>
              <a:rPr lang="en-GB" sz="1700" dirty="0" smtClean="0">
                <a:solidFill>
                  <a:srgbClr val="FFFFFF"/>
                </a:solidFill>
              </a:rPr>
              <a:t>Digital </a:t>
            </a:r>
            <a:r>
              <a:rPr lang="en-GB" sz="1700" dirty="0" smtClean="0">
                <a:solidFill>
                  <a:srgbClr val="FFFFFF"/>
                </a:solidFill>
              </a:rPr>
              <a:t>Output </a:t>
            </a:r>
            <a:r>
              <a:rPr lang="en-GB" sz="1700" dirty="0">
                <a:solidFill>
                  <a:srgbClr val="FFFFFF"/>
                </a:solidFill>
              </a:rPr>
              <a:t>Pin 2</a:t>
            </a:r>
            <a:endParaRPr sz="1700">
              <a:solidFill>
                <a:srgbClr val="FFFFFF"/>
              </a:solidFill>
            </a:endParaRPr>
          </a:p>
          <a:p>
            <a:pPr marL="0" lvl="0" indent="0" algn="l" rtl="0">
              <a:spcBef>
                <a:spcPts val="1600"/>
              </a:spcBef>
              <a:spcAft>
                <a:spcPts val="1600"/>
              </a:spcAft>
              <a:buNone/>
            </a:pPr>
            <a:endParaRPr sz="1700">
              <a:solidFill>
                <a:srgbClr val="FFFFFF"/>
              </a:solidFill>
            </a:endParaRPr>
          </a:p>
        </p:txBody>
      </p:sp>
      <p:cxnSp>
        <p:nvCxnSpPr>
          <p:cNvPr id="306" name="Google Shape;306;p25"/>
          <p:cNvCxnSpPr/>
          <p:nvPr/>
        </p:nvCxnSpPr>
        <p:spPr>
          <a:xfrm>
            <a:off x="2699000" y="2571750"/>
            <a:ext cx="2647800" cy="3900"/>
          </a:xfrm>
          <a:prstGeom prst="straightConnector1">
            <a:avLst/>
          </a:prstGeom>
          <a:noFill/>
          <a:ln w="9525" cap="flat" cmpd="sng">
            <a:solidFill>
              <a:schemeClr val="dk2"/>
            </a:solidFill>
            <a:prstDash val="solid"/>
            <a:round/>
            <a:headEnd type="none" w="med" len="med"/>
            <a:tailEnd type="triangle" w="med" len="med"/>
          </a:ln>
        </p:spPr>
      </p:cxnSp>
      <p:cxnSp>
        <p:nvCxnSpPr>
          <p:cNvPr id="307" name="Google Shape;307;p25"/>
          <p:cNvCxnSpPr/>
          <p:nvPr/>
        </p:nvCxnSpPr>
        <p:spPr>
          <a:xfrm rot="10800000" flipH="1">
            <a:off x="2813000" y="3580700"/>
            <a:ext cx="2554800" cy="12900"/>
          </a:xfrm>
          <a:prstGeom prst="straightConnector1">
            <a:avLst/>
          </a:prstGeom>
          <a:noFill/>
          <a:ln w="9525" cap="flat" cmpd="sng">
            <a:solidFill>
              <a:schemeClr val="dk2"/>
            </a:solidFill>
            <a:prstDash val="solid"/>
            <a:round/>
            <a:headEnd type="none" w="med" len="med"/>
            <a:tailEnd type="triangle" w="med" len="med"/>
          </a:ln>
        </p:spPr>
      </p:cxnSp>
      <p:cxnSp>
        <p:nvCxnSpPr>
          <p:cNvPr id="308" name="Google Shape;308;p25"/>
          <p:cNvCxnSpPr/>
          <p:nvPr/>
        </p:nvCxnSpPr>
        <p:spPr>
          <a:xfrm>
            <a:off x="2699000" y="3081150"/>
            <a:ext cx="2645400" cy="6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889</Words>
  <PresentationFormat>On-screen Show (16:9)</PresentationFormat>
  <Paragraphs>124</Paragraphs>
  <Slides>27</Slides>
  <Notes>24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Montserrat</vt:lpstr>
      <vt:lpstr>Lato</vt:lpstr>
      <vt:lpstr>Times New Roman</vt:lpstr>
      <vt:lpstr>Focus</vt:lpstr>
      <vt:lpstr>IOT Based Garage Door Opener</vt:lpstr>
      <vt:lpstr>Content</vt:lpstr>
      <vt:lpstr>Hardware Testing and its importance</vt:lpstr>
      <vt:lpstr>Arduino Uno Board </vt:lpstr>
      <vt:lpstr>Pin Diagram of Arduino </vt:lpstr>
      <vt:lpstr>Testing of Arduino </vt:lpstr>
      <vt:lpstr>IR Sensor</vt:lpstr>
      <vt:lpstr>Pin Diagram of IR Sensor</vt:lpstr>
      <vt:lpstr>Connections of IR Sensor with Arduino for testing</vt:lpstr>
      <vt:lpstr>Testing of IR Sensor by powering it up</vt:lpstr>
      <vt:lpstr>Testing an obstacle detection with IR Sensor </vt:lpstr>
      <vt:lpstr>LCD Display</vt:lpstr>
      <vt:lpstr>Connections of LCD Display with Arduino for testing</vt:lpstr>
      <vt:lpstr>Testing of LCD Display with Arduino</vt:lpstr>
      <vt:lpstr>Buzzer </vt:lpstr>
      <vt:lpstr>Connections of Buzzer with Arduino for testing</vt:lpstr>
      <vt:lpstr>Slide 17</vt:lpstr>
      <vt:lpstr>L298N Motor Driver and DC motor</vt:lpstr>
      <vt:lpstr>Pin Diagram of L298N</vt:lpstr>
      <vt:lpstr>Pin Diagram of Dc Motor</vt:lpstr>
      <vt:lpstr>Connections of L298N and DC motor with Arduino for testing</vt:lpstr>
      <vt:lpstr>Slide 22</vt:lpstr>
      <vt:lpstr>Slide 23</vt:lpstr>
      <vt:lpstr>GSM Module SIM800L</vt:lpstr>
      <vt:lpstr>Pin Diagram of GSM Module</vt:lpstr>
      <vt:lpstr>Testing of GSM module with Arduino</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Garage Door Opener</dc:title>
  <dc:creator>pc</dc:creator>
  <cp:lastModifiedBy>pc</cp:lastModifiedBy>
  <cp:revision>5</cp:revision>
  <dcterms:modified xsi:type="dcterms:W3CDTF">2021-02-22T16:07:02Z</dcterms:modified>
</cp:coreProperties>
</file>